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78" r:id="rId2"/>
    <p:sldId id="293" r:id="rId3"/>
    <p:sldId id="310" r:id="rId4"/>
    <p:sldId id="292" r:id="rId5"/>
    <p:sldId id="294" r:id="rId6"/>
    <p:sldId id="302" r:id="rId7"/>
    <p:sldId id="295" r:id="rId8"/>
    <p:sldId id="297" r:id="rId9"/>
    <p:sldId id="298" r:id="rId10"/>
    <p:sldId id="296" r:id="rId11"/>
    <p:sldId id="303" r:id="rId12"/>
    <p:sldId id="301" r:id="rId13"/>
    <p:sldId id="280" r:id="rId14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0" d="100"/>
          <a:sy n="70" d="100"/>
        </p:scale>
        <p:origin x="120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6" d="100"/>
          <a:sy n="96" d="100"/>
        </p:scale>
        <p:origin x="3558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="" xmlns:a16="http://schemas.microsoft.com/office/drawing/2014/main" id="{BA7AA1A5-9FEF-4700-95A0-C4CBEFF93B4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D41B0F46-8A09-4398-84C7-56A401EA360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02C94B-7079-4D0F-8ABC-D09BEC6D6E25}" type="datetimeFigureOut">
              <a:rPr lang="cs-CZ" smtClean="0"/>
              <a:t>04.11.2019</a:t>
            </a:fld>
            <a:endParaRPr lang="cs-CZ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3B8559EC-C62D-498A-B3C5-D7B0784B616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D1634972-1F45-4002-B0BF-6262973D2A6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FD3535-A8AE-42C5-A774-2F7705C0680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135497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393645-0EA5-4C7D-A6F4-A8317959BB2F}" type="datetimeFigureOut">
              <a:rPr lang="en-GB" smtClean="0"/>
              <a:t>04/11/2019</a:t>
            </a:fld>
            <a:endParaRPr lang="en-GB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23F446-9BC2-46CA-ACE1-48A87F79B1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1435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23F446-9BC2-46CA-ACE1-48A87F79B16F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24344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23F446-9BC2-46CA-ACE1-48A87F79B16F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16331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590400" y="2829600"/>
            <a:ext cx="6538946" cy="1660624"/>
          </a:xfrm>
        </p:spPr>
        <p:txBody>
          <a:bodyPr anchor="t">
            <a:normAutofit/>
          </a:bodyPr>
          <a:lstStyle>
            <a:lvl1pPr algn="l">
              <a:defRPr sz="3400" baseline="0">
                <a:solidFill>
                  <a:schemeClr val="bg1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590400" y="5454000"/>
            <a:ext cx="6858000" cy="1080000"/>
          </a:xfrm>
        </p:spPr>
        <p:txBody>
          <a:bodyPr/>
          <a:lstStyle>
            <a:lvl1pPr marL="0" indent="0" algn="l">
              <a:buNone/>
              <a:defRPr sz="1800" baseline="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cs-CZ" smtClean="0"/>
              <a:t>Kliknutím lze upravit styl předlohy.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773634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299" y="1690013"/>
            <a:ext cx="78867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A87A7-C635-4F7D-8AFA-5A874562A2E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842489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A87A7-C635-4F7D-8AFA-5A874562A2ED}" type="slidenum">
              <a:rPr lang="cs-CZ" smtClean="0"/>
              <a:t>‹#›</a:t>
            </a:fld>
            <a:endParaRPr lang="cs-CZ"/>
          </a:p>
        </p:txBody>
      </p:sp>
      <p:sp>
        <p:nvSpPr>
          <p:cNvPr id="7" name="object 2"/>
          <p:cNvSpPr/>
          <p:nvPr userDrawn="1"/>
        </p:nvSpPr>
        <p:spPr>
          <a:xfrm>
            <a:off x="531000" y="1491552"/>
            <a:ext cx="8613000" cy="4432160"/>
          </a:xfrm>
          <a:custGeom>
            <a:avLst/>
            <a:gdLst/>
            <a:ahLst/>
            <a:cxnLst/>
            <a:rect l="l" t="t" r="r" b="b"/>
            <a:pathLst>
              <a:path w="8613000" h="4432160">
                <a:moveTo>
                  <a:pt x="0" y="4432160"/>
                </a:moveTo>
                <a:lnTo>
                  <a:pt x="8613000" y="4432160"/>
                </a:lnTo>
                <a:lnTo>
                  <a:pt x="8613000" y="0"/>
                </a:lnTo>
                <a:lnTo>
                  <a:pt x="0" y="0"/>
                </a:lnTo>
                <a:lnTo>
                  <a:pt x="0" y="4432160"/>
                </a:lnTo>
                <a:close/>
              </a:path>
            </a:pathLst>
          </a:custGeom>
          <a:solidFill>
            <a:srgbClr val="EDF4F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3"/>
          <p:cNvSpPr/>
          <p:nvPr userDrawn="1"/>
        </p:nvSpPr>
        <p:spPr>
          <a:xfrm>
            <a:off x="5615991" y="1279069"/>
            <a:ext cx="3528009" cy="481058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Nadpis 1"/>
          <p:cNvSpPr>
            <a:spLocks noGrp="1"/>
          </p:cNvSpPr>
          <p:nvPr>
            <p:ph type="title"/>
          </p:nvPr>
        </p:nvSpPr>
        <p:spPr>
          <a:xfrm>
            <a:off x="943556" y="1950607"/>
            <a:ext cx="5163967" cy="516971"/>
          </a:xfrm>
        </p:spPr>
        <p:txBody>
          <a:bodyPr anchor="t">
            <a:normAutofit/>
          </a:bodyPr>
          <a:lstStyle>
            <a:lvl1pPr>
              <a:defRPr sz="1900"/>
            </a:lvl1pPr>
          </a:lstStyle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13" name="Zástupný symbol pro obsah 2"/>
          <p:cNvSpPr>
            <a:spLocks noGrp="1"/>
          </p:cNvSpPr>
          <p:nvPr>
            <p:ph idx="13"/>
          </p:nvPr>
        </p:nvSpPr>
        <p:spPr>
          <a:xfrm>
            <a:off x="943556" y="2488616"/>
            <a:ext cx="4584185" cy="3167753"/>
          </a:xfrm>
        </p:spPr>
        <p:txBody>
          <a:bodyPr/>
          <a:lstStyle>
            <a:lvl1pPr marL="252000" indent="-252000">
              <a:spcAft>
                <a:spcPts val="200"/>
              </a:spcAft>
              <a:buClr>
                <a:schemeClr val="tx2"/>
              </a:buClr>
              <a:buFont typeface="+mj-lt"/>
              <a:buAutoNum type="arabicPeriod"/>
              <a:defRPr/>
            </a:lvl1pPr>
            <a:lvl2pPr marL="432000" indent="-180000">
              <a:spcBef>
                <a:spcPts val="0"/>
              </a:spcBef>
              <a:spcAft>
                <a:spcPts val="200"/>
              </a:spcAft>
              <a:buClr>
                <a:schemeClr val="tx2"/>
              </a:buClr>
              <a:buFont typeface="+mj-lt"/>
              <a:buAutoNum type="arabicPeriod"/>
              <a:defRPr/>
            </a:lvl2pPr>
            <a:lvl3pPr marL="432000" indent="-180000">
              <a:spcAft>
                <a:spcPts val="200"/>
              </a:spcAft>
              <a:buClr>
                <a:schemeClr val="tx2"/>
              </a:buClr>
              <a:buFont typeface="+mj-lt"/>
              <a:buAutoNum type="arabicPeriod"/>
              <a:defRPr/>
            </a:lvl3pPr>
            <a:lvl4pPr marL="172800" indent="-172800">
              <a:spcAft>
                <a:spcPts val="200"/>
              </a:spcAft>
              <a:buClr>
                <a:schemeClr val="tx2"/>
              </a:buClr>
              <a:buFont typeface="+mj-lt"/>
              <a:buAutoNum type="arabicPeriod"/>
              <a:defRPr/>
            </a:lvl4pPr>
            <a:lvl5pPr marL="172800" indent="-172800">
              <a:spcAft>
                <a:spcPts val="200"/>
              </a:spcAft>
              <a:buClr>
                <a:schemeClr val="tx2"/>
              </a:buClr>
              <a:buFont typeface="+mj-lt"/>
              <a:buAutoNum type="arabicPeriod"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</p:txBody>
      </p:sp>
    </p:spTree>
    <p:extLst>
      <p:ext uri="{BB962C8B-B14F-4D97-AF65-F5344CB8AC3E}">
        <p14:creationId xmlns:p14="http://schemas.microsoft.com/office/powerpoint/2010/main" val="31429212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A87A7-C635-4F7D-8AFA-5A874562A2E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382683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299" y="1690013"/>
            <a:ext cx="7859984" cy="1018247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A87A7-C635-4F7D-8AFA-5A874562A2ED}" type="slidenum">
              <a:rPr lang="cs-CZ" smtClean="0"/>
              <a:t>‹#›</a:t>
            </a:fld>
            <a:endParaRPr lang="cs-CZ"/>
          </a:p>
        </p:txBody>
      </p:sp>
      <p:sp>
        <p:nvSpPr>
          <p:cNvPr id="7" name="object 3"/>
          <p:cNvSpPr/>
          <p:nvPr userDrawn="1"/>
        </p:nvSpPr>
        <p:spPr>
          <a:xfrm>
            <a:off x="1258148" y="3297375"/>
            <a:ext cx="2648927" cy="2294039"/>
          </a:xfrm>
          <a:custGeom>
            <a:avLst/>
            <a:gdLst/>
            <a:ahLst/>
            <a:cxnLst/>
            <a:rect l="l" t="t" r="r" b="b"/>
            <a:pathLst>
              <a:path w="2648927" h="2294039">
                <a:moveTo>
                  <a:pt x="662228" y="0"/>
                </a:moveTo>
                <a:lnTo>
                  <a:pt x="0" y="1147025"/>
                </a:lnTo>
                <a:lnTo>
                  <a:pt x="662228" y="2294039"/>
                </a:lnTo>
                <a:lnTo>
                  <a:pt x="1986699" y="2294039"/>
                </a:lnTo>
                <a:lnTo>
                  <a:pt x="2648927" y="1147025"/>
                </a:lnTo>
                <a:lnTo>
                  <a:pt x="1986699" y="0"/>
                </a:lnTo>
                <a:lnTo>
                  <a:pt x="662228" y="0"/>
                </a:lnTo>
                <a:close/>
              </a:path>
            </a:pathLst>
          </a:custGeom>
          <a:ln w="185928">
            <a:solidFill>
              <a:srgbClr val="EFEFF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4"/>
          <p:cNvSpPr/>
          <p:nvPr userDrawn="1"/>
        </p:nvSpPr>
        <p:spPr>
          <a:xfrm>
            <a:off x="1109875" y="2905141"/>
            <a:ext cx="2944564" cy="307700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5"/>
          <p:cNvSpPr/>
          <p:nvPr userDrawn="1"/>
        </p:nvSpPr>
        <p:spPr>
          <a:xfrm>
            <a:off x="4781737" y="5083228"/>
            <a:ext cx="405650" cy="351307"/>
          </a:xfrm>
          <a:custGeom>
            <a:avLst/>
            <a:gdLst/>
            <a:ahLst/>
            <a:cxnLst/>
            <a:rect l="l" t="t" r="r" b="b"/>
            <a:pathLst>
              <a:path w="405650" h="351307">
                <a:moveTo>
                  <a:pt x="304228" y="0"/>
                </a:moveTo>
                <a:lnTo>
                  <a:pt x="101409" y="0"/>
                </a:lnTo>
                <a:lnTo>
                  <a:pt x="0" y="175653"/>
                </a:lnTo>
                <a:lnTo>
                  <a:pt x="101409" y="351307"/>
                </a:lnTo>
                <a:lnTo>
                  <a:pt x="304228" y="351307"/>
                </a:lnTo>
                <a:lnTo>
                  <a:pt x="405650" y="175653"/>
                </a:lnTo>
                <a:lnTo>
                  <a:pt x="304228" y="0"/>
                </a:lnTo>
                <a:close/>
              </a:path>
            </a:pathLst>
          </a:custGeom>
          <a:solidFill>
            <a:srgbClr val="37939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6"/>
          <p:cNvSpPr/>
          <p:nvPr userDrawn="1"/>
        </p:nvSpPr>
        <p:spPr>
          <a:xfrm>
            <a:off x="4891393" y="5163853"/>
            <a:ext cx="191456" cy="192432"/>
          </a:xfrm>
          <a:custGeom>
            <a:avLst/>
            <a:gdLst/>
            <a:ahLst/>
            <a:cxnLst/>
            <a:rect l="l" t="t" r="r" b="b"/>
            <a:pathLst>
              <a:path w="191456" h="192432">
                <a:moveTo>
                  <a:pt x="99258" y="0"/>
                </a:moveTo>
                <a:lnTo>
                  <a:pt x="50590" y="11827"/>
                </a:lnTo>
                <a:lnTo>
                  <a:pt x="20331" y="35524"/>
                </a:lnTo>
                <a:lnTo>
                  <a:pt x="1406" y="77373"/>
                </a:lnTo>
                <a:lnTo>
                  <a:pt x="0" y="89078"/>
                </a:lnTo>
                <a:lnTo>
                  <a:pt x="112" y="101919"/>
                </a:lnTo>
                <a:lnTo>
                  <a:pt x="15044" y="149529"/>
                </a:lnTo>
                <a:lnTo>
                  <a:pt x="50907" y="181624"/>
                </a:lnTo>
                <a:lnTo>
                  <a:pt x="96698" y="192432"/>
                </a:lnTo>
                <a:lnTo>
                  <a:pt x="108645" y="191526"/>
                </a:lnTo>
                <a:lnTo>
                  <a:pt x="120511" y="189101"/>
                </a:lnTo>
                <a:lnTo>
                  <a:pt x="132155" y="185119"/>
                </a:lnTo>
                <a:lnTo>
                  <a:pt x="143439" y="179544"/>
                </a:lnTo>
                <a:lnTo>
                  <a:pt x="144405" y="178938"/>
                </a:lnTo>
                <a:lnTo>
                  <a:pt x="91554" y="178938"/>
                </a:lnTo>
                <a:lnTo>
                  <a:pt x="79875" y="177502"/>
                </a:lnTo>
                <a:lnTo>
                  <a:pt x="37927" y="155708"/>
                </a:lnTo>
                <a:lnTo>
                  <a:pt x="14067" y="113444"/>
                </a:lnTo>
                <a:lnTo>
                  <a:pt x="12530" y="101919"/>
                </a:lnTo>
                <a:lnTo>
                  <a:pt x="12677" y="90352"/>
                </a:lnTo>
                <a:lnTo>
                  <a:pt x="29647" y="46799"/>
                </a:lnTo>
                <a:lnTo>
                  <a:pt x="58943" y="21372"/>
                </a:lnTo>
                <a:lnTo>
                  <a:pt x="95164" y="13038"/>
                </a:lnTo>
                <a:lnTo>
                  <a:pt x="128030" y="13038"/>
                </a:lnTo>
                <a:lnTo>
                  <a:pt x="129329" y="8856"/>
                </a:lnTo>
                <a:lnTo>
                  <a:pt x="127360" y="5122"/>
                </a:lnTo>
                <a:lnTo>
                  <a:pt x="121213" y="3255"/>
                </a:lnTo>
                <a:lnTo>
                  <a:pt x="110398" y="938"/>
                </a:lnTo>
                <a:lnTo>
                  <a:pt x="99258" y="0"/>
                </a:lnTo>
                <a:close/>
              </a:path>
              <a:path w="191456" h="192432">
                <a:moveTo>
                  <a:pt x="159949" y="24515"/>
                </a:moveTo>
                <a:lnTo>
                  <a:pt x="155745" y="24553"/>
                </a:lnTo>
                <a:lnTo>
                  <a:pt x="150589" y="29824"/>
                </a:lnTo>
                <a:lnTo>
                  <a:pt x="150640" y="34040"/>
                </a:lnTo>
                <a:lnTo>
                  <a:pt x="155251" y="38623"/>
                </a:lnTo>
                <a:lnTo>
                  <a:pt x="162200" y="47201"/>
                </a:lnTo>
                <a:lnTo>
                  <a:pt x="170154" y="60185"/>
                </a:lnTo>
                <a:lnTo>
                  <a:pt x="174394" y="70944"/>
                </a:lnTo>
                <a:lnTo>
                  <a:pt x="176990" y="82003"/>
                </a:lnTo>
                <a:lnTo>
                  <a:pt x="177944" y="93229"/>
                </a:lnTo>
                <a:lnTo>
                  <a:pt x="177257" y="104487"/>
                </a:lnTo>
                <a:lnTo>
                  <a:pt x="158130" y="147172"/>
                </a:lnTo>
                <a:lnTo>
                  <a:pt x="126627" y="172975"/>
                </a:lnTo>
                <a:lnTo>
                  <a:pt x="91554" y="178938"/>
                </a:lnTo>
                <a:lnTo>
                  <a:pt x="144405" y="178938"/>
                </a:lnTo>
                <a:lnTo>
                  <a:pt x="175019" y="150124"/>
                </a:lnTo>
                <a:lnTo>
                  <a:pt x="190969" y="105991"/>
                </a:lnTo>
                <a:lnTo>
                  <a:pt x="191456" y="94090"/>
                </a:lnTo>
                <a:lnTo>
                  <a:pt x="190467" y="82112"/>
                </a:lnTo>
                <a:lnTo>
                  <a:pt x="171064" y="36538"/>
                </a:lnTo>
                <a:lnTo>
                  <a:pt x="162590" y="27080"/>
                </a:lnTo>
                <a:lnTo>
                  <a:pt x="159949" y="24515"/>
                </a:lnTo>
                <a:close/>
              </a:path>
              <a:path w="191456" h="192432">
                <a:moveTo>
                  <a:pt x="128030" y="13038"/>
                </a:moveTo>
                <a:lnTo>
                  <a:pt x="95164" y="13038"/>
                </a:lnTo>
                <a:lnTo>
                  <a:pt x="107622" y="13953"/>
                </a:lnTo>
                <a:lnTo>
                  <a:pt x="119951" y="16773"/>
                </a:lnTo>
                <a:lnTo>
                  <a:pt x="123398" y="17848"/>
                </a:lnTo>
                <a:lnTo>
                  <a:pt x="127145" y="15892"/>
                </a:lnTo>
                <a:lnTo>
                  <a:pt x="128030" y="1303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7"/>
          <p:cNvSpPr/>
          <p:nvPr userDrawn="1"/>
        </p:nvSpPr>
        <p:spPr>
          <a:xfrm>
            <a:off x="4922278" y="5194903"/>
            <a:ext cx="129587" cy="130245"/>
          </a:xfrm>
          <a:custGeom>
            <a:avLst/>
            <a:gdLst/>
            <a:ahLst/>
            <a:cxnLst/>
            <a:rect l="l" t="t" r="r" b="b"/>
            <a:pathLst>
              <a:path w="129587" h="130245">
                <a:moveTo>
                  <a:pt x="60587" y="0"/>
                </a:moveTo>
                <a:lnTo>
                  <a:pt x="22759" y="14696"/>
                </a:lnTo>
                <a:lnTo>
                  <a:pt x="709" y="53980"/>
                </a:lnTo>
                <a:lnTo>
                  <a:pt x="0" y="65802"/>
                </a:lnTo>
                <a:lnTo>
                  <a:pt x="1404" y="77986"/>
                </a:lnTo>
                <a:lnTo>
                  <a:pt x="18941" y="111932"/>
                </a:lnTo>
                <a:lnTo>
                  <a:pt x="61880" y="130245"/>
                </a:lnTo>
                <a:lnTo>
                  <a:pt x="73819" y="129623"/>
                </a:lnTo>
                <a:lnTo>
                  <a:pt x="85630" y="126757"/>
                </a:lnTo>
                <a:lnTo>
                  <a:pt x="97006" y="121565"/>
                </a:lnTo>
                <a:lnTo>
                  <a:pt x="101904" y="118442"/>
                </a:lnTo>
                <a:lnTo>
                  <a:pt x="103847" y="116784"/>
                </a:lnTo>
                <a:lnTo>
                  <a:pt x="67422" y="116784"/>
                </a:lnTo>
                <a:lnTo>
                  <a:pt x="55971" y="115977"/>
                </a:lnTo>
                <a:lnTo>
                  <a:pt x="17221" y="86894"/>
                </a:lnTo>
                <a:lnTo>
                  <a:pt x="12713" y="65317"/>
                </a:lnTo>
                <a:lnTo>
                  <a:pt x="14320" y="54313"/>
                </a:lnTo>
                <a:lnTo>
                  <a:pt x="47289" y="15919"/>
                </a:lnTo>
                <a:lnTo>
                  <a:pt x="59502" y="13253"/>
                </a:lnTo>
                <a:lnTo>
                  <a:pt x="77053" y="13253"/>
                </a:lnTo>
                <a:lnTo>
                  <a:pt x="79175" y="11684"/>
                </a:lnTo>
                <a:lnTo>
                  <a:pt x="80280" y="4420"/>
                </a:lnTo>
                <a:lnTo>
                  <a:pt x="77778" y="1016"/>
                </a:lnTo>
                <a:lnTo>
                  <a:pt x="71040" y="67"/>
                </a:lnTo>
                <a:lnTo>
                  <a:pt x="60587" y="0"/>
                </a:lnTo>
                <a:close/>
              </a:path>
              <a:path w="129587" h="130245">
                <a:moveTo>
                  <a:pt x="111408" y="23635"/>
                </a:moveTo>
                <a:lnTo>
                  <a:pt x="105401" y="27864"/>
                </a:lnTo>
                <a:lnTo>
                  <a:pt x="104677" y="32030"/>
                </a:lnTo>
                <a:lnTo>
                  <a:pt x="107712" y="36322"/>
                </a:lnTo>
                <a:lnTo>
                  <a:pt x="108563" y="37669"/>
                </a:lnTo>
                <a:lnTo>
                  <a:pt x="113407" y="47843"/>
                </a:lnTo>
                <a:lnTo>
                  <a:pt x="116027" y="59596"/>
                </a:lnTo>
                <a:lnTo>
                  <a:pt x="115869" y="71437"/>
                </a:lnTo>
                <a:lnTo>
                  <a:pt x="89761" y="110349"/>
                </a:lnTo>
                <a:lnTo>
                  <a:pt x="67422" y="116784"/>
                </a:lnTo>
                <a:lnTo>
                  <a:pt x="103847" y="116784"/>
                </a:lnTo>
                <a:lnTo>
                  <a:pt x="128048" y="79266"/>
                </a:lnTo>
                <a:lnTo>
                  <a:pt x="129587" y="67502"/>
                </a:lnTo>
                <a:lnTo>
                  <a:pt x="128965" y="55561"/>
                </a:lnTo>
                <a:lnTo>
                  <a:pt x="115586" y="24346"/>
                </a:lnTo>
                <a:lnTo>
                  <a:pt x="111408" y="23635"/>
                </a:lnTo>
                <a:close/>
              </a:path>
              <a:path w="129587" h="130245">
                <a:moveTo>
                  <a:pt x="77053" y="13253"/>
                </a:moveTo>
                <a:lnTo>
                  <a:pt x="59502" y="13253"/>
                </a:lnTo>
                <a:lnTo>
                  <a:pt x="72139" y="13640"/>
                </a:lnTo>
                <a:lnTo>
                  <a:pt x="75772" y="14199"/>
                </a:lnTo>
                <a:lnTo>
                  <a:pt x="77053" y="1325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8"/>
          <p:cNvSpPr/>
          <p:nvPr userDrawn="1"/>
        </p:nvSpPr>
        <p:spPr>
          <a:xfrm>
            <a:off x="4955958" y="5229433"/>
            <a:ext cx="61725" cy="61350"/>
          </a:xfrm>
          <a:custGeom>
            <a:avLst/>
            <a:gdLst/>
            <a:ahLst/>
            <a:cxnLst/>
            <a:rect l="l" t="t" r="r" b="b"/>
            <a:pathLst>
              <a:path w="61725" h="61350">
                <a:moveTo>
                  <a:pt x="25395" y="0"/>
                </a:moveTo>
                <a:lnTo>
                  <a:pt x="13266" y="4486"/>
                </a:lnTo>
                <a:lnTo>
                  <a:pt x="4865" y="12837"/>
                </a:lnTo>
                <a:lnTo>
                  <a:pt x="314" y="23508"/>
                </a:lnTo>
                <a:lnTo>
                  <a:pt x="0" y="35387"/>
                </a:lnTo>
                <a:lnTo>
                  <a:pt x="4307" y="47361"/>
                </a:lnTo>
                <a:lnTo>
                  <a:pt x="12618" y="56048"/>
                </a:lnTo>
                <a:lnTo>
                  <a:pt x="23302" y="60835"/>
                </a:lnTo>
                <a:lnTo>
                  <a:pt x="35149" y="61350"/>
                </a:lnTo>
                <a:lnTo>
                  <a:pt x="46948" y="57221"/>
                </a:lnTo>
                <a:lnTo>
                  <a:pt x="55950" y="48962"/>
                </a:lnTo>
                <a:lnTo>
                  <a:pt x="60994" y="38267"/>
                </a:lnTo>
                <a:lnTo>
                  <a:pt x="61725" y="26453"/>
                </a:lnTo>
                <a:lnTo>
                  <a:pt x="57784" y="14840"/>
                </a:lnTo>
                <a:lnTo>
                  <a:pt x="56351" y="12585"/>
                </a:lnTo>
                <a:lnTo>
                  <a:pt x="47968" y="4448"/>
                </a:lnTo>
                <a:lnTo>
                  <a:pt x="37306" y="120"/>
                </a:lnTo>
                <a:lnTo>
                  <a:pt x="2539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9"/>
          <p:cNvSpPr/>
          <p:nvPr userDrawn="1"/>
        </p:nvSpPr>
        <p:spPr>
          <a:xfrm>
            <a:off x="4979031" y="5148182"/>
            <a:ext cx="78333" cy="118744"/>
          </a:xfrm>
          <a:custGeom>
            <a:avLst/>
            <a:gdLst/>
            <a:ahLst/>
            <a:cxnLst/>
            <a:rect l="l" t="t" r="r" b="b"/>
            <a:pathLst>
              <a:path w="78333" h="118744">
                <a:moveTo>
                  <a:pt x="71031" y="0"/>
                </a:moveTo>
                <a:lnTo>
                  <a:pt x="66929" y="1003"/>
                </a:lnTo>
                <a:lnTo>
                  <a:pt x="1917" y="108292"/>
                </a:lnTo>
                <a:lnTo>
                  <a:pt x="0" y="111429"/>
                </a:lnTo>
                <a:lnTo>
                  <a:pt x="1003" y="115531"/>
                </a:lnTo>
                <a:lnTo>
                  <a:pt x="6311" y="118744"/>
                </a:lnTo>
                <a:lnTo>
                  <a:pt x="8902" y="118694"/>
                </a:lnTo>
                <a:lnTo>
                  <a:pt x="11887" y="116966"/>
                </a:lnTo>
                <a:lnTo>
                  <a:pt x="12700" y="116192"/>
                </a:lnTo>
                <a:lnTo>
                  <a:pt x="78333" y="7912"/>
                </a:lnTo>
                <a:lnTo>
                  <a:pt x="77330" y="3809"/>
                </a:lnTo>
                <a:lnTo>
                  <a:pt x="7103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0"/>
          <p:cNvSpPr/>
          <p:nvPr userDrawn="1"/>
        </p:nvSpPr>
        <p:spPr>
          <a:xfrm>
            <a:off x="5036260" y="5127900"/>
            <a:ext cx="41401" cy="36652"/>
          </a:xfrm>
          <a:custGeom>
            <a:avLst/>
            <a:gdLst/>
            <a:ahLst/>
            <a:cxnLst/>
            <a:rect l="l" t="t" r="r" b="b"/>
            <a:pathLst>
              <a:path w="41401" h="36652">
                <a:moveTo>
                  <a:pt x="9194" y="0"/>
                </a:moveTo>
                <a:lnTo>
                  <a:pt x="2120" y="1930"/>
                </a:lnTo>
                <a:lnTo>
                  <a:pt x="0" y="5587"/>
                </a:lnTo>
                <a:lnTo>
                  <a:pt x="8394" y="36652"/>
                </a:lnTo>
                <a:lnTo>
                  <a:pt x="41401" y="24015"/>
                </a:lnTo>
                <a:lnTo>
                  <a:pt x="40399" y="20307"/>
                </a:lnTo>
                <a:lnTo>
                  <a:pt x="17779" y="20307"/>
                </a:lnTo>
                <a:lnTo>
                  <a:pt x="12865" y="2108"/>
                </a:lnTo>
                <a:lnTo>
                  <a:pt x="9194" y="0"/>
                </a:lnTo>
                <a:close/>
              </a:path>
              <a:path w="41401" h="36652">
                <a:moveTo>
                  <a:pt x="35979" y="15379"/>
                </a:moveTo>
                <a:lnTo>
                  <a:pt x="17779" y="20307"/>
                </a:lnTo>
                <a:lnTo>
                  <a:pt x="40399" y="20307"/>
                </a:lnTo>
                <a:lnTo>
                  <a:pt x="39636" y="17487"/>
                </a:lnTo>
                <a:lnTo>
                  <a:pt x="35979" y="1537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1"/>
          <p:cNvSpPr/>
          <p:nvPr userDrawn="1"/>
        </p:nvSpPr>
        <p:spPr>
          <a:xfrm>
            <a:off x="4777502" y="3993019"/>
            <a:ext cx="405650" cy="351307"/>
          </a:xfrm>
          <a:custGeom>
            <a:avLst/>
            <a:gdLst/>
            <a:ahLst/>
            <a:cxnLst/>
            <a:rect l="l" t="t" r="r" b="b"/>
            <a:pathLst>
              <a:path w="405650" h="351307">
                <a:moveTo>
                  <a:pt x="304228" y="0"/>
                </a:moveTo>
                <a:lnTo>
                  <a:pt x="101409" y="0"/>
                </a:lnTo>
                <a:lnTo>
                  <a:pt x="0" y="175653"/>
                </a:lnTo>
                <a:lnTo>
                  <a:pt x="101409" y="351307"/>
                </a:lnTo>
                <a:lnTo>
                  <a:pt x="304228" y="351307"/>
                </a:lnTo>
                <a:lnTo>
                  <a:pt x="405650" y="175653"/>
                </a:lnTo>
                <a:lnTo>
                  <a:pt x="304228" y="0"/>
                </a:lnTo>
                <a:close/>
              </a:path>
            </a:pathLst>
          </a:custGeom>
          <a:solidFill>
            <a:srgbClr val="37939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2"/>
          <p:cNvSpPr/>
          <p:nvPr userDrawn="1"/>
        </p:nvSpPr>
        <p:spPr>
          <a:xfrm>
            <a:off x="4866222" y="4070124"/>
            <a:ext cx="232727" cy="104279"/>
          </a:xfrm>
          <a:custGeom>
            <a:avLst/>
            <a:gdLst/>
            <a:ahLst/>
            <a:cxnLst/>
            <a:rect l="l" t="t" r="r" b="b"/>
            <a:pathLst>
              <a:path w="232727" h="104279">
                <a:moveTo>
                  <a:pt x="116357" y="0"/>
                </a:moveTo>
                <a:lnTo>
                  <a:pt x="546" y="92316"/>
                </a:lnTo>
                <a:lnTo>
                  <a:pt x="0" y="97129"/>
                </a:lnTo>
                <a:lnTo>
                  <a:pt x="2641" y="100431"/>
                </a:lnTo>
                <a:lnTo>
                  <a:pt x="5257" y="103746"/>
                </a:lnTo>
                <a:lnTo>
                  <a:pt x="10071" y="104279"/>
                </a:lnTo>
                <a:lnTo>
                  <a:pt x="116357" y="19558"/>
                </a:lnTo>
                <a:lnTo>
                  <a:pt x="140901" y="19558"/>
                </a:lnTo>
                <a:lnTo>
                  <a:pt x="116357" y="0"/>
                </a:lnTo>
                <a:close/>
              </a:path>
              <a:path w="232727" h="104279">
                <a:moveTo>
                  <a:pt x="140901" y="19558"/>
                </a:moveTo>
                <a:lnTo>
                  <a:pt x="116357" y="19558"/>
                </a:lnTo>
                <a:lnTo>
                  <a:pt x="220751" y="102768"/>
                </a:lnTo>
                <a:lnTo>
                  <a:pt x="222440" y="103314"/>
                </a:lnTo>
                <a:lnTo>
                  <a:pt x="226364" y="103314"/>
                </a:lnTo>
                <a:lnTo>
                  <a:pt x="228574" y="102336"/>
                </a:lnTo>
                <a:lnTo>
                  <a:pt x="232727" y="97129"/>
                </a:lnTo>
                <a:lnTo>
                  <a:pt x="232181" y="92316"/>
                </a:lnTo>
                <a:lnTo>
                  <a:pt x="197840" y="64935"/>
                </a:lnTo>
                <a:lnTo>
                  <a:pt x="197840" y="40652"/>
                </a:lnTo>
                <a:lnTo>
                  <a:pt x="167373" y="40652"/>
                </a:lnTo>
                <a:lnTo>
                  <a:pt x="140901" y="19558"/>
                </a:lnTo>
                <a:close/>
              </a:path>
              <a:path w="232727" h="104279">
                <a:moveTo>
                  <a:pt x="197840" y="26708"/>
                </a:moveTo>
                <a:lnTo>
                  <a:pt x="167373" y="26708"/>
                </a:lnTo>
                <a:lnTo>
                  <a:pt x="167373" y="40652"/>
                </a:lnTo>
                <a:lnTo>
                  <a:pt x="197840" y="40652"/>
                </a:lnTo>
                <a:lnTo>
                  <a:pt x="197840" y="2670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3"/>
          <p:cNvSpPr/>
          <p:nvPr userDrawn="1"/>
        </p:nvSpPr>
        <p:spPr>
          <a:xfrm>
            <a:off x="4901108" y="4104633"/>
            <a:ext cx="162953" cy="160591"/>
          </a:xfrm>
          <a:custGeom>
            <a:avLst/>
            <a:gdLst/>
            <a:ahLst/>
            <a:cxnLst/>
            <a:rect l="l" t="t" r="r" b="b"/>
            <a:pathLst>
              <a:path w="162953" h="160591">
                <a:moveTo>
                  <a:pt x="81470" y="0"/>
                </a:moveTo>
                <a:lnTo>
                  <a:pt x="0" y="64947"/>
                </a:lnTo>
                <a:lnTo>
                  <a:pt x="0" y="160591"/>
                </a:lnTo>
                <a:lnTo>
                  <a:pt x="57492" y="160591"/>
                </a:lnTo>
                <a:lnTo>
                  <a:pt x="57492" y="120878"/>
                </a:lnTo>
                <a:lnTo>
                  <a:pt x="61970" y="107705"/>
                </a:lnTo>
                <a:lnTo>
                  <a:pt x="73281" y="100059"/>
                </a:lnTo>
                <a:lnTo>
                  <a:pt x="83832" y="99263"/>
                </a:lnTo>
                <a:lnTo>
                  <a:pt x="162953" y="99263"/>
                </a:lnTo>
                <a:lnTo>
                  <a:pt x="162953" y="64947"/>
                </a:lnTo>
                <a:lnTo>
                  <a:pt x="81470" y="0"/>
                </a:lnTo>
                <a:close/>
              </a:path>
              <a:path w="162953" h="160591">
                <a:moveTo>
                  <a:pt x="162953" y="99263"/>
                </a:moveTo>
                <a:lnTo>
                  <a:pt x="83832" y="99263"/>
                </a:lnTo>
                <a:lnTo>
                  <a:pt x="97010" y="103739"/>
                </a:lnTo>
                <a:lnTo>
                  <a:pt x="104663" y="115044"/>
                </a:lnTo>
                <a:lnTo>
                  <a:pt x="105460" y="160591"/>
                </a:lnTo>
                <a:lnTo>
                  <a:pt x="162953" y="160591"/>
                </a:lnTo>
                <a:lnTo>
                  <a:pt x="162953" y="9926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4"/>
          <p:cNvSpPr/>
          <p:nvPr userDrawn="1"/>
        </p:nvSpPr>
        <p:spPr>
          <a:xfrm>
            <a:off x="4777502" y="5644357"/>
            <a:ext cx="405650" cy="351307"/>
          </a:xfrm>
          <a:custGeom>
            <a:avLst/>
            <a:gdLst/>
            <a:ahLst/>
            <a:cxnLst/>
            <a:rect l="l" t="t" r="r" b="b"/>
            <a:pathLst>
              <a:path w="405650" h="351307">
                <a:moveTo>
                  <a:pt x="304228" y="0"/>
                </a:moveTo>
                <a:lnTo>
                  <a:pt x="101409" y="0"/>
                </a:lnTo>
                <a:lnTo>
                  <a:pt x="0" y="175653"/>
                </a:lnTo>
                <a:lnTo>
                  <a:pt x="101409" y="351307"/>
                </a:lnTo>
                <a:lnTo>
                  <a:pt x="304228" y="351307"/>
                </a:lnTo>
                <a:lnTo>
                  <a:pt x="405650" y="175653"/>
                </a:lnTo>
                <a:lnTo>
                  <a:pt x="304228" y="0"/>
                </a:lnTo>
                <a:close/>
              </a:path>
            </a:pathLst>
          </a:custGeom>
          <a:solidFill>
            <a:srgbClr val="37939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15"/>
          <p:cNvSpPr/>
          <p:nvPr userDrawn="1"/>
        </p:nvSpPr>
        <p:spPr>
          <a:xfrm>
            <a:off x="4891697" y="5867793"/>
            <a:ext cx="36868" cy="49263"/>
          </a:xfrm>
          <a:custGeom>
            <a:avLst/>
            <a:gdLst/>
            <a:ahLst/>
            <a:cxnLst/>
            <a:rect l="l" t="t" r="r" b="b"/>
            <a:pathLst>
              <a:path w="36868" h="49263">
                <a:moveTo>
                  <a:pt x="0" y="24631"/>
                </a:moveTo>
                <a:lnTo>
                  <a:pt x="36868" y="24631"/>
                </a:lnTo>
              </a:path>
            </a:pathLst>
          </a:custGeom>
          <a:ln w="50533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object 16"/>
          <p:cNvSpPr/>
          <p:nvPr userDrawn="1"/>
        </p:nvSpPr>
        <p:spPr>
          <a:xfrm>
            <a:off x="4959864" y="5842380"/>
            <a:ext cx="0" cy="74675"/>
          </a:xfrm>
          <a:custGeom>
            <a:avLst/>
            <a:gdLst/>
            <a:ahLst/>
            <a:cxnLst/>
            <a:rect l="l" t="t" r="r" b="b"/>
            <a:pathLst>
              <a:path h="74675">
                <a:moveTo>
                  <a:pt x="0" y="0"/>
                </a:moveTo>
                <a:lnTo>
                  <a:pt x="0" y="74675"/>
                </a:lnTo>
              </a:path>
            </a:pathLst>
          </a:custGeom>
          <a:ln w="38138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object 17"/>
          <p:cNvSpPr/>
          <p:nvPr userDrawn="1"/>
        </p:nvSpPr>
        <p:spPr>
          <a:xfrm>
            <a:off x="5009584" y="5818314"/>
            <a:ext cx="0" cy="98742"/>
          </a:xfrm>
          <a:custGeom>
            <a:avLst/>
            <a:gdLst/>
            <a:ahLst/>
            <a:cxnLst/>
            <a:rect l="l" t="t" r="r" b="b"/>
            <a:pathLst>
              <a:path h="98742">
                <a:moveTo>
                  <a:pt x="0" y="0"/>
                </a:moveTo>
                <a:lnTo>
                  <a:pt x="0" y="98742"/>
                </a:lnTo>
              </a:path>
            </a:pathLst>
          </a:custGeom>
          <a:ln w="38138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object 18"/>
          <p:cNvSpPr/>
          <p:nvPr userDrawn="1"/>
        </p:nvSpPr>
        <p:spPr>
          <a:xfrm>
            <a:off x="5059330" y="5789460"/>
            <a:ext cx="0" cy="127596"/>
          </a:xfrm>
          <a:custGeom>
            <a:avLst/>
            <a:gdLst/>
            <a:ahLst/>
            <a:cxnLst/>
            <a:rect l="l" t="t" r="r" b="b"/>
            <a:pathLst>
              <a:path h="127596">
                <a:moveTo>
                  <a:pt x="0" y="0"/>
                </a:moveTo>
                <a:lnTo>
                  <a:pt x="0" y="127596"/>
                </a:lnTo>
              </a:path>
            </a:pathLst>
          </a:custGeom>
          <a:ln w="38138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object 19"/>
          <p:cNvSpPr/>
          <p:nvPr userDrawn="1"/>
        </p:nvSpPr>
        <p:spPr>
          <a:xfrm>
            <a:off x="5029982" y="5723154"/>
            <a:ext cx="47777" cy="47777"/>
          </a:xfrm>
          <a:custGeom>
            <a:avLst/>
            <a:gdLst/>
            <a:ahLst/>
            <a:cxnLst/>
            <a:rect l="l" t="t" r="r" b="b"/>
            <a:pathLst>
              <a:path w="47777" h="47777">
                <a:moveTo>
                  <a:pt x="47777" y="0"/>
                </a:moveTo>
                <a:lnTo>
                  <a:pt x="0" y="15824"/>
                </a:lnTo>
                <a:lnTo>
                  <a:pt x="31953" y="47777"/>
                </a:lnTo>
                <a:lnTo>
                  <a:pt x="4777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object 20"/>
          <p:cNvSpPr/>
          <p:nvPr userDrawn="1"/>
        </p:nvSpPr>
        <p:spPr>
          <a:xfrm>
            <a:off x="4888594" y="5744838"/>
            <a:ext cx="168224" cy="94157"/>
          </a:xfrm>
          <a:custGeom>
            <a:avLst/>
            <a:gdLst/>
            <a:ahLst/>
            <a:cxnLst/>
            <a:rect l="l" t="t" r="r" b="b"/>
            <a:pathLst>
              <a:path w="168224" h="94157">
                <a:moveTo>
                  <a:pt x="157873" y="0"/>
                </a:moveTo>
                <a:lnTo>
                  <a:pt x="121894" y="35966"/>
                </a:lnTo>
                <a:lnTo>
                  <a:pt x="77622" y="35966"/>
                </a:lnTo>
                <a:lnTo>
                  <a:pt x="34086" y="79501"/>
                </a:lnTo>
                <a:lnTo>
                  <a:pt x="0" y="79501"/>
                </a:lnTo>
                <a:lnTo>
                  <a:pt x="0" y="94157"/>
                </a:lnTo>
                <a:lnTo>
                  <a:pt x="40157" y="94157"/>
                </a:lnTo>
                <a:lnTo>
                  <a:pt x="83692" y="50622"/>
                </a:lnTo>
                <a:lnTo>
                  <a:pt x="127965" y="50622"/>
                </a:lnTo>
                <a:lnTo>
                  <a:pt x="168224" y="10363"/>
                </a:lnTo>
                <a:lnTo>
                  <a:pt x="15787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object 21"/>
          <p:cNvSpPr/>
          <p:nvPr userDrawn="1"/>
        </p:nvSpPr>
        <p:spPr>
          <a:xfrm>
            <a:off x="4777502" y="2889505"/>
            <a:ext cx="405650" cy="351307"/>
          </a:xfrm>
          <a:custGeom>
            <a:avLst/>
            <a:gdLst/>
            <a:ahLst/>
            <a:cxnLst/>
            <a:rect l="l" t="t" r="r" b="b"/>
            <a:pathLst>
              <a:path w="405650" h="351307">
                <a:moveTo>
                  <a:pt x="304228" y="0"/>
                </a:moveTo>
                <a:lnTo>
                  <a:pt x="101409" y="0"/>
                </a:lnTo>
                <a:lnTo>
                  <a:pt x="0" y="175653"/>
                </a:lnTo>
                <a:lnTo>
                  <a:pt x="101409" y="351307"/>
                </a:lnTo>
                <a:lnTo>
                  <a:pt x="304228" y="351307"/>
                </a:lnTo>
                <a:lnTo>
                  <a:pt x="405650" y="175653"/>
                </a:lnTo>
                <a:lnTo>
                  <a:pt x="304228" y="0"/>
                </a:lnTo>
                <a:close/>
              </a:path>
            </a:pathLst>
          </a:custGeom>
          <a:solidFill>
            <a:srgbClr val="37939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object 22"/>
          <p:cNvSpPr/>
          <p:nvPr userDrawn="1"/>
        </p:nvSpPr>
        <p:spPr>
          <a:xfrm>
            <a:off x="4884608" y="3022119"/>
            <a:ext cx="120670" cy="121420"/>
          </a:xfrm>
          <a:custGeom>
            <a:avLst/>
            <a:gdLst/>
            <a:ahLst/>
            <a:cxnLst/>
            <a:rect l="l" t="t" r="r" b="b"/>
            <a:pathLst>
              <a:path w="120670" h="121420">
                <a:moveTo>
                  <a:pt x="53336" y="0"/>
                </a:moveTo>
                <a:lnTo>
                  <a:pt x="10969" y="26997"/>
                </a:lnTo>
                <a:lnTo>
                  <a:pt x="0" y="71841"/>
                </a:lnTo>
                <a:lnTo>
                  <a:pt x="4214" y="85303"/>
                </a:lnTo>
                <a:lnTo>
                  <a:pt x="32298" y="114831"/>
                </a:lnTo>
                <a:lnTo>
                  <a:pt x="59831" y="121420"/>
                </a:lnTo>
                <a:lnTo>
                  <a:pt x="72778" y="120029"/>
                </a:lnTo>
                <a:lnTo>
                  <a:pt x="85832" y="115534"/>
                </a:lnTo>
                <a:lnTo>
                  <a:pt x="97368" y="108262"/>
                </a:lnTo>
                <a:lnTo>
                  <a:pt x="106829" y="98726"/>
                </a:lnTo>
                <a:lnTo>
                  <a:pt x="49824" y="98726"/>
                </a:lnTo>
                <a:lnTo>
                  <a:pt x="38086" y="93189"/>
                </a:lnTo>
                <a:lnTo>
                  <a:pt x="28805" y="83719"/>
                </a:lnTo>
                <a:lnTo>
                  <a:pt x="22768" y="70753"/>
                </a:lnTo>
                <a:lnTo>
                  <a:pt x="20760" y="54730"/>
                </a:lnTo>
                <a:lnTo>
                  <a:pt x="25267" y="41434"/>
                </a:lnTo>
                <a:lnTo>
                  <a:pt x="33923" y="30745"/>
                </a:lnTo>
                <a:lnTo>
                  <a:pt x="45766" y="23626"/>
                </a:lnTo>
                <a:lnTo>
                  <a:pt x="59831" y="21039"/>
                </a:lnTo>
                <a:lnTo>
                  <a:pt x="105403" y="21039"/>
                </a:lnTo>
                <a:lnTo>
                  <a:pt x="95867" y="12528"/>
                </a:lnTo>
                <a:lnTo>
                  <a:pt x="83573" y="5703"/>
                </a:lnTo>
                <a:lnTo>
                  <a:pt x="69317" y="1411"/>
                </a:lnTo>
                <a:lnTo>
                  <a:pt x="53336" y="0"/>
                </a:lnTo>
                <a:close/>
              </a:path>
              <a:path w="120670" h="121420">
                <a:moveTo>
                  <a:pt x="105403" y="21039"/>
                </a:moveTo>
                <a:lnTo>
                  <a:pt x="59831" y="21039"/>
                </a:lnTo>
                <a:lnTo>
                  <a:pt x="66118" y="21539"/>
                </a:lnTo>
                <a:lnTo>
                  <a:pt x="79239" y="26166"/>
                </a:lnTo>
                <a:lnTo>
                  <a:pt x="89773" y="34914"/>
                </a:lnTo>
                <a:lnTo>
                  <a:pt x="96781" y="46890"/>
                </a:lnTo>
                <a:lnTo>
                  <a:pt x="99323" y="61200"/>
                </a:lnTo>
                <a:lnTo>
                  <a:pt x="97059" y="73473"/>
                </a:lnTo>
                <a:lnTo>
                  <a:pt x="90807" y="84059"/>
                </a:lnTo>
                <a:lnTo>
                  <a:pt x="80737" y="92260"/>
                </a:lnTo>
                <a:lnTo>
                  <a:pt x="67020" y="97381"/>
                </a:lnTo>
                <a:lnTo>
                  <a:pt x="49824" y="98726"/>
                </a:lnTo>
                <a:lnTo>
                  <a:pt x="106829" y="98726"/>
                </a:lnTo>
                <a:lnTo>
                  <a:pt x="107002" y="98551"/>
                </a:lnTo>
                <a:lnTo>
                  <a:pt x="114353" y="86740"/>
                </a:lnTo>
                <a:lnTo>
                  <a:pt x="119037" y="73168"/>
                </a:lnTo>
                <a:lnTo>
                  <a:pt x="120670" y="58174"/>
                </a:lnTo>
                <a:lnTo>
                  <a:pt x="118599" y="44708"/>
                </a:lnTo>
                <a:lnTo>
                  <a:pt x="113617" y="32379"/>
                </a:lnTo>
                <a:lnTo>
                  <a:pt x="105961" y="21536"/>
                </a:lnTo>
                <a:lnTo>
                  <a:pt x="105403" y="2103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object 23"/>
          <p:cNvSpPr/>
          <p:nvPr userDrawn="1"/>
        </p:nvSpPr>
        <p:spPr>
          <a:xfrm>
            <a:off x="4925191" y="3060600"/>
            <a:ext cx="41529" cy="43273"/>
          </a:xfrm>
          <a:custGeom>
            <a:avLst/>
            <a:gdLst/>
            <a:ahLst/>
            <a:cxnLst/>
            <a:rect l="l" t="t" r="r" b="b"/>
            <a:pathLst>
              <a:path w="41529" h="43273">
                <a:moveTo>
                  <a:pt x="16155" y="0"/>
                </a:moveTo>
                <a:lnTo>
                  <a:pt x="6541" y="4524"/>
                </a:lnTo>
                <a:lnTo>
                  <a:pt x="550" y="15298"/>
                </a:lnTo>
                <a:lnTo>
                  <a:pt x="0" y="32861"/>
                </a:lnTo>
                <a:lnTo>
                  <a:pt x="9769" y="40872"/>
                </a:lnTo>
                <a:lnTo>
                  <a:pt x="26094" y="43273"/>
                </a:lnTo>
                <a:lnTo>
                  <a:pt x="37171" y="35300"/>
                </a:lnTo>
                <a:lnTo>
                  <a:pt x="41529" y="22055"/>
                </a:lnTo>
                <a:lnTo>
                  <a:pt x="39717" y="13355"/>
                </a:lnTo>
                <a:lnTo>
                  <a:pt x="30937" y="3627"/>
                </a:lnTo>
                <a:lnTo>
                  <a:pt x="1615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" name="object 24"/>
          <p:cNvSpPr/>
          <p:nvPr userDrawn="1"/>
        </p:nvSpPr>
        <p:spPr>
          <a:xfrm>
            <a:off x="4928247" y="3001645"/>
            <a:ext cx="32397" cy="32410"/>
          </a:xfrm>
          <a:custGeom>
            <a:avLst/>
            <a:gdLst/>
            <a:ahLst/>
            <a:cxnLst/>
            <a:rect l="l" t="t" r="r" b="b"/>
            <a:pathLst>
              <a:path w="32397" h="32410">
                <a:moveTo>
                  <a:pt x="0" y="16205"/>
                </a:moveTo>
                <a:lnTo>
                  <a:pt x="32397" y="16205"/>
                </a:lnTo>
              </a:path>
            </a:pathLst>
          </a:custGeom>
          <a:ln w="33680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" name="object 25"/>
          <p:cNvSpPr/>
          <p:nvPr userDrawn="1"/>
        </p:nvSpPr>
        <p:spPr>
          <a:xfrm>
            <a:off x="4967352" y="3013922"/>
            <a:ext cx="45821" cy="45821"/>
          </a:xfrm>
          <a:custGeom>
            <a:avLst/>
            <a:gdLst/>
            <a:ahLst/>
            <a:cxnLst/>
            <a:rect l="l" t="t" r="r" b="b"/>
            <a:pathLst>
              <a:path w="45821" h="45821">
                <a:moveTo>
                  <a:pt x="22910" y="0"/>
                </a:moveTo>
                <a:lnTo>
                  <a:pt x="0" y="22910"/>
                </a:lnTo>
                <a:lnTo>
                  <a:pt x="22910" y="45821"/>
                </a:lnTo>
                <a:lnTo>
                  <a:pt x="45821" y="22910"/>
                </a:lnTo>
                <a:lnTo>
                  <a:pt x="2291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" name="object 26"/>
          <p:cNvSpPr/>
          <p:nvPr userDrawn="1"/>
        </p:nvSpPr>
        <p:spPr>
          <a:xfrm>
            <a:off x="4993043" y="3066465"/>
            <a:ext cx="32397" cy="32397"/>
          </a:xfrm>
          <a:custGeom>
            <a:avLst/>
            <a:gdLst/>
            <a:ahLst/>
            <a:cxnLst/>
            <a:rect l="l" t="t" r="r" b="b"/>
            <a:pathLst>
              <a:path w="32397" h="32397">
                <a:moveTo>
                  <a:pt x="0" y="16198"/>
                </a:moveTo>
                <a:lnTo>
                  <a:pt x="32397" y="16198"/>
                </a:lnTo>
              </a:path>
            </a:pathLst>
          </a:custGeom>
          <a:ln w="33667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" name="object 27"/>
          <p:cNvSpPr/>
          <p:nvPr userDrawn="1"/>
        </p:nvSpPr>
        <p:spPr>
          <a:xfrm>
            <a:off x="4967352" y="3105569"/>
            <a:ext cx="45821" cy="45834"/>
          </a:xfrm>
          <a:custGeom>
            <a:avLst/>
            <a:gdLst/>
            <a:ahLst/>
            <a:cxnLst/>
            <a:rect l="l" t="t" r="r" b="b"/>
            <a:pathLst>
              <a:path w="45821" h="45834">
                <a:moveTo>
                  <a:pt x="22910" y="0"/>
                </a:moveTo>
                <a:lnTo>
                  <a:pt x="0" y="22910"/>
                </a:lnTo>
                <a:lnTo>
                  <a:pt x="22910" y="45834"/>
                </a:lnTo>
                <a:lnTo>
                  <a:pt x="45821" y="22910"/>
                </a:lnTo>
                <a:lnTo>
                  <a:pt x="2291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" name="object 28"/>
          <p:cNvSpPr/>
          <p:nvPr userDrawn="1"/>
        </p:nvSpPr>
        <p:spPr>
          <a:xfrm>
            <a:off x="4928247" y="3131261"/>
            <a:ext cx="32397" cy="32410"/>
          </a:xfrm>
          <a:custGeom>
            <a:avLst/>
            <a:gdLst/>
            <a:ahLst/>
            <a:cxnLst/>
            <a:rect l="l" t="t" r="r" b="b"/>
            <a:pathLst>
              <a:path w="32397" h="32410">
                <a:moveTo>
                  <a:pt x="0" y="16205"/>
                </a:moveTo>
                <a:lnTo>
                  <a:pt x="32397" y="16205"/>
                </a:lnTo>
              </a:path>
            </a:pathLst>
          </a:custGeom>
          <a:ln w="33680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3" name="object 29"/>
          <p:cNvSpPr/>
          <p:nvPr userDrawn="1"/>
        </p:nvSpPr>
        <p:spPr>
          <a:xfrm>
            <a:off x="4875705" y="3105567"/>
            <a:ext cx="45821" cy="45834"/>
          </a:xfrm>
          <a:custGeom>
            <a:avLst/>
            <a:gdLst/>
            <a:ahLst/>
            <a:cxnLst/>
            <a:rect l="l" t="t" r="r" b="b"/>
            <a:pathLst>
              <a:path w="45821" h="45834">
                <a:moveTo>
                  <a:pt x="22910" y="0"/>
                </a:moveTo>
                <a:lnTo>
                  <a:pt x="0" y="22910"/>
                </a:lnTo>
                <a:lnTo>
                  <a:pt x="22910" y="45834"/>
                </a:lnTo>
                <a:lnTo>
                  <a:pt x="45821" y="22910"/>
                </a:lnTo>
                <a:lnTo>
                  <a:pt x="2291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4" name="object 30"/>
          <p:cNvSpPr/>
          <p:nvPr userDrawn="1"/>
        </p:nvSpPr>
        <p:spPr>
          <a:xfrm>
            <a:off x="4863439" y="3066465"/>
            <a:ext cx="32397" cy="32397"/>
          </a:xfrm>
          <a:custGeom>
            <a:avLst/>
            <a:gdLst/>
            <a:ahLst/>
            <a:cxnLst/>
            <a:rect l="l" t="t" r="r" b="b"/>
            <a:pathLst>
              <a:path w="32397" h="32397">
                <a:moveTo>
                  <a:pt x="0" y="16198"/>
                </a:moveTo>
                <a:lnTo>
                  <a:pt x="32397" y="16198"/>
                </a:lnTo>
              </a:path>
            </a:pathLst>
          </a:custGeom>
          <a:ln w="33667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5" name="object 31"/>
          <p:cNvSpPr/>
          <p:nvPr userDrawn="1"/>
        </p:nvSpPr>
        <p:spPr>
          <a:xfrm>
            <a:off x="4875706" y="3013920"/>
            <a:ext cx="45821" cy="45821"/>
          </a:xfrm>
          <a:custGeom>
            <a:avLst/>
            <a:gdLst/>
            <a:ahLst/>
            <a:cxnLst/>
            <a:rect l="l" t="t" r="r" b="b"/>
            <a:pathLst>
              <a:path w="45821" h="45821">
                <a:moveTo>
                  <a:pt x="22910" y="0"/>
                </a:moveTo>
                <a:lnTo>
                  <a:pt x="0" y="22910"/>
                </a:lnTo>
                <a:lnTo>
                  <a:pt x="22910" y="45821"/>
                </a:lnTo>
                <a:lnTo>
                  <a:pt x="45821" y="22910"/>
                </a:lnTo>
                <a:lnTo>
                  <a:pt x="2291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6" name="object 32"/>
          <p:cNvSpPr/>
          <p:nvPr userDrawn="1"/>
        </p:nvSpPr>
        <p:spPr>
          <a:xfrm>
            <a:off x="5018265" y="2977096"/>
            <a:ext cx="79966" cy="81519"/>
          </a:xfrm>
          <a:custGeom>
            <a:avLst/>
            <a:gdLst/>
            <a:ahLst/>
            <a:cxnLst/>
            <a:rect l="l" t="t" r="r" b="b"/>
            <a:pathLst>
              <a:path w="79966" h="81519">
                <a:moveTo>
                  <a:pt x="39601" y="0"/>
                </a:moveTo>
                <a:lnTo>
                  <a:pt x="1692" y="31976"/>
                </a:lnTo>
                <a:lnTo>
                  <a:pt x="0" y="48561"/>
                </a:lnTo>
                <a:lnTo>
                  <a:pt x="5004" y="61627"/>
                </a:lnTo>
                <a:lnTo>
                  <a:pt x="13942" y="72077"/>
                </a:lnTo>
                <a:lnTo>
                  <a:pt x="25910" y="79008"/>
                </a:lnTo>
                <a:lnTo>
                  <a:pt x="40004" y="81519"/>
                </a:lnTo>
                <a:lnTo>
                  <a:pt x="40680" y="81513"/>
                </a:lnTo>
                <a:lnTo>
                  <a:pt x="53355" y="79200"/>
                </a:lnTo>
                <a:lnTo>
                  <a:pt x="64315" y="72881"/>
                </a:lnTo>
                <a:lnTo>
                  <a:pt x="67031" y="69690"/>
                </a:lnTo>
                <a:lnTo>
                  <a:pt x="29320" y="69690"/>
                </a:lnTo>
                <a:lnTo>
                  <a:pt x="18904" y="62549"/>
                </a:lnTo>
                <a:lnTo>
                  <a:pt x="11984" y="50623"/>
                </a:lnTo>
                <a:lnTo>
                  <a:pt x="9757" y="34363"/>
                </a:lnTo>
                <a:lnTo>
                  <a:pt x="15610" y="21788"/>
                </a:lnTo>
                <a:lnTo>
                  <a:pt x="26217" y="13089"/>
                </a:lnTo>
                <a:lnTo>
                  <a:pt x="40004" y="9840"/>
                </a:lnTo>
                <a:lnTo>
                  <a:pt x="66316" y="9840"/>
                </a:lnTo>
                <a:lnTo>
                  <a:pt x="65895" y="9355"/>
                </a:lnTo>
                <a:lnTo>
                  <a:pt x="53843" y="2487"/>
                </a:lnTo>
                <a:lnTo>
                  <a:pt x="39601" y="0"/>
                </a:lnTo>
                <a:close/>
              </a:path>
              <a:path w="79966" h="81519">
                <a:moveTo>
                  <a:pt x="66316" y="9840"/>
                </a:moveTo>
                <a:lnTo>
                  <a:pt x="40004" y="9840"/>
                </a:lnTo>
                <a:lnTo>
                  <a:pt x="47844" y="10856"/>
                </a:lnTo>
                <a:lnTo>
                  <a:pt x="59713" y="17142"/>
                </a:lnTo>
                <a:lnTo>
                  <a:pt x="67854" y="28194"/>
                </a:lnTo>
                <a:lnTo>
                  <a:pt x="70843" y="42881"/>
                </a:lnTo>
                <a:lnTo>
                  <a:pt x="67620" y="54112"/>
                </a:lnTo>
                <a:lnTo>
                  <a:pt x="59625" y="63018"/>
                </a:lnTo>
                <a:lnTo>
                  <a:pt x="46858" y="68558"/>
                </a:lnTo>
                <a:lnTo>
                  <a:pt x="29320" y="69690"/>
                </a:lnTo>
                <a:lnTo>
                  <a:pt x="67031" y="69690"/>
                </a:lnTo>
                <a:lnTo>
                  <a:pt x="72866" y="62834"/>
                </a:lnTo>
                <a:lnTo>
                  <a:pt x="78314" y="49338"/>
                </a:lnTo>
                <a:lnTo>
                  <a:pt x="79966" y="32671"/>
                </a:lnTo>
                <a:lnTo>
                  <a:pt x="74891" y="19714"/>
                </a:lnTo>
                <a:lnTo>
                  <a:pt x="66316" y="984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7" name="object 33"/>
          <p:cNvSpPr/>
          <p:nvPr userDrawn="1"/>
        </p:nvSpPr>
        <p:spPr>
          <a:xfrm>
            <a:off x="5041846" y="3001419"/>
            <a:ext cx="32854" cy="32867"/>
          </a:xfrm>
          <a:custGeom>
            <a:avLst/>
            <a:gdLst/>
            <a:ahLst/>
            <a:cxnLst/>
            <a:rect l="l" t="t" r="r" b="b"/>
            <a:pathLst>
              <a:path w="32854" h="32867">
                <a:moveTo>
                  <a:pt x="25488" y="0"/>
                </a:moveTo>
                <a:lnTo>
                  <a:pt x="7353" y="0"/>
                </a:lnTo>
                <a:lnTo>
                  <a:pt x="0" y="7365"/>
                </a:lnTo>
                <a:lnTo>
                  <a:pt x="0" y="25514"/>
                </a:lnTo>
                <a:lnTo>
                  <a:pt x="7353" y="32867"/>
                </a:lnTo>
                <a:lnTo>
                  <a:pt x="25488" y="32867"/>
                </a:lnTo>
                <a:lnTo>
                  <a:pt x="32854" y="25514"/>
                </a:lnTo>
                <a:lnTo>
                  <a:pt x="32854" y="7365"/>
                </a:lnTo>
                <a:lnTo>
                  <a:pt x="2548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8" name="object 34"/>
          <p:cNvSpPr/>
          <p:nvPr userDrawn="1"/>
        </p:nvSpPr>
        <p:spPr>
          <a:xfrm>
            <a:off x="5053342" y="2970060"/>
            <a:ext cx="9855" cy="10782"/>
          </a:xfrm>
          <a:custGeom>
            <a:avLst/>
            <a:gdLst/>
            <a:ahLst/>
            <a:cxnLst/>
            <a:rect l="l" t="t" r="r" b="b"/>
            <a:pathLst>
              <a:path w="9855" h="10782">
                <a:moveTo>
                  <a:pt x="0" y="5391"/>
                </a:moveTo>
                <a:lnTo>
                  <a:pt x="9855" y="5391"/>
                </a:lnTo>
              </a:path>
            </a:pathLst>
          </a:custGeom>
          <a:ln w="12052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9" name="object 35"/>
          <p:cNvSpPr/>
          <p:nvPr userDrawn="1"/>
        </p:nvSpPr>
        <p:spPr>
          <a:xfrm>
            <a:off x="5080963" y="2980573"/>
            <a:ext cx="14579" cy="14592"/>
          </a:xfrm>
          <a:custGeom>
            <a:avLst/>
            <a:gdLst/>
            <a:ahLst/>
            <a:cxnLst/>
            <a:rect l="l" t="t" r="r" b="b"/>
            <a:pathLst>
              <a:path w="14579" h="14592">
                <a:moveTo>
                  <a:pt x="7607" y="0"/>
                </a:moveTo>
                <a:lnTo>
                  <a:pt x="0" y="7632"/>
                </a:lnTo>
                <a:lnTo>
                  <a:pt x="6959" y="14592"/>
                </a:lnTo>
                <a:lnTo>
                  <a:pt x="14579" y="6972"/>
                </a:lnTo>
                <a:lnTo>
                  <a:pt x="760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0" name="object 36"/>
          <p:cNvSpPr/>
          <p:nvPr userDrawn="1"/>
        </p:nvSpPr>
        <p:spPr>
          <a:xfrm>
            <a:off x="5095278" y="3012922"/>
            <a:ext cx="10769" cy="9855"/>
          </a:xfrm>
          <a:custGeom>
            <a:avLst/>
            <a:gdLst/>
            <a:ahLst/>
            <a:cxnLst/>
            <a:rect l="l" t="t" r="r" b="b"/>
            <a:pathLst>
              <a:path w="10769" h="9855">
                <a:moveTo>
                  <a:pt x="0" y="4927"/>
                </a:moveTo>
                <a:lnTo>
                  <a:pt x="10769" y="4927"/>
                </a:lnTo>
              </a:path>
            </a:pathLst>
          </a:custGeom>
          <a:ln w="11125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1" name="object 37"/>
          <p:cNvSpPr/>
          <p:nvPr userDrawn="1"/>
        </p:nvSpPr>
        <p:spPr>
          <a:xfrm>
            <a:off x="5080954" y="3040534"/>
            <a:ext cx="14592" cy="14592"/>
          </a:xfrm>
          <a:custGeom>
            <a:avLst/>
            <a:gdLst/>
            <a:ahLst/>
            <a:cxnLst/>
            <a:rect l="l" t="t" r="r" b="b"/>
            <a:pathLst>
              <a:path w="14592" h="14592">
                <a:moveTo>
                  <a:pt x="6972" y="0"/>
                </a:moveTo>
                <a:lnTo>
                  <a:pt x="0" y="6972"/>
                </a:lnTo>
                <a:lnTo>
                  <a:pt x="7620" y="14592"/>
                </a:lnTo>
                <a:lnTo>
                  <a:pt x="14592" y="7620"/>
                </a:lnTo>
                <a:lnTo>
                  <a:pt x="697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2" name="object 38"/>
          <p:cNvSpPr/>
          <p:nvPr userDrawn="1"/>
        </p:nvSpPr>
        <p:spPr>
          <a:xfrm>
            <a:off x="5053342" y="3054858"/>
            <a:ext cx="9855" cy="10782"/>
          </a:xfrm>
          <a:custGeom>
            <a:avLst/>
            <a:gdLst/>
            <a:ahLst/>
            <a:cxnLst/>
            <a:rect l="l" t="t" r="r" b="b"/>
            <a:pathLst>
              <a:path w="9855" h="10782">
                <a:moveTo>
                  <a:pt x="0" y="5391"/>
                </a:moveTo>
                <a:lnTo>
                  <a:pt x="9855" y="5391"/>
                </a:lnTo>
              </a:path>
            </a:pathLst>
          </a:custGeom>
          <a:ln w="12052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3" name="object 39"/>
          <p:cNvSpPr/>
          <p:nvPr userDrawn="1"/>
        </p:nvSpPr>
        <p:spPr>
          <a:xfrm>
            <a:off x="5021005" y="3040534"/>
            <a:ext cx="14579" cy="14592"/>
          </a:xfrm>
          <a:custGeom>
            <a:avLst/>
            <a:gdLst/>
            <a:ahLst/>
            <a:cxnLst/>
            <a:rect l="l" t="t" r="r" b="b"/>
            <a:pathLst>
              <a:path w="14579" h="14592">
                <a:moveTo>
                  <a:pt x="7607" y="0"/>
                </a:moveTo>
                <a:lnTo>
                  <a:pt x="0" y="7620"/>
                </a:lnTo>
                <a:lnTo>
                  <a:pt x="6959" y="14592"/>
                </a:lnTo>
                <a:lnTo>
                  <a:pt x="14579" y="6972"/>
                </a:lnTo>
                <a:lnTo>
                  <a:pt x="760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4" name="object 40"/>
          <p:cNvSpPr/>
          <p:nvPr userDrawn="1"/>
        </p:nvSpPr>
        <p:spPr>
          <a:xfrm>
            <a:off x="5010493" y="3012922"/>
            <a:ext cx="10769" cy="9855"/>
          </a:xfrm>
          <a:custGeom>
            <a:avLst/>
            <a:gdLst/>
            <a:ahLst/>
            <a:cxnLst/>
            <a:rect l="l" t="t" r="r" b="b"/>
            <a:pathLst>
              <a:path w="10769" h="9855">
                <a:moveTo>
                  <a:pt x="0" y="4927"/>
                </a:moveTo>
                <a:lnTo>
                  <a:pt x="10769" y="4927"/>
                </a:lnTo>
              </a:path>
            </a:pathLst>
          </a:custGeom>
          <a:ln w="11125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5" name="object 41"/>
          <p:cNvSpPr/>
          <p:nvPr userDrawn="1"/>
        </p:nvSpPr>
        <p:spPr>
          <a:xfrm>
            <a:off x="5020997" y="2980573"/>
            <a:ext cx="14592" cy="14592"/>
          </a:xfrm>
          <a:custGeom>
            <a:avLst/>
            <a:gdLst/>
            <a:ahLst/>
            <a:cxnLst/>
            <a:rect l="l" t="t" r="r" b="b"/>
            <a:pathLst>
              <a:path w="14592" h="14592">
                <a:moveTo>
                  <a:pt x="6972" y="0"/>
                </a:moveTo>
                <a:lnTo>
                  <a:pt x="0" y="6972"/>
                </a:lnTo>
                <a:lnTo>
                  <a:pt x="7620" y="14592"/>
                </a:lnTo>
                <a:lnTo>
                  <a:pt x="14592" y="7632"/>
                </a:lnTo>
                <a:lnTo>
                  <a:pt x="697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6" name="object 42"/>
          <p:cNvSpPr/>
          <p:nvPr userDrawn="1"/>
        </p:nvSpPr>
        <p:spPr>
          <a:xfrm>
            <a:off x="4777502" y="3453962"/>
            <a:ext cx="405650" cy="351307"/>
          </a:xfrm>
          <a:custGeom>
            <a:avLst/>
            <a:gdLst/>
            <a:ahLst/>
            <a:cxnLst/>
            <a:rect l="l" t="t" r="r" b="b"/>
            <a:pathLst>
              <a:path w="405650" h="351307">
                <a:moveTo>
                  <a:pt x="304228" y="0"/>
                </a:moveTo>
                <a:lnTo>
                  <a:pt x="101409" y="0"/>
                </a:lnTo>
                <a:lnTo>
                  <a:pt x="0" y="175653"/>
                </a:lnTo>
                <a:lnTo>
                  <a:pt x="101409" y="351307"/>
                </a:lnTo>
                <a:lnTo>
                  <a:pt x="304228" y="351307"/>
                </a:lnTo>
                <a:lnTo>
                  <a:pt x="405650" y="175653"/>
                </a:lnTo>
                <a:lnTo>
                  <a:pt x="304228" y="0"/>
                </a:lnTo>
                <a:close/>
              </a:path>
            </a:pathLst>
          </a:custGeom>
          <a:solidFill>
            <a:srgbClr val="37939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7" name="object 43"/>
          <p:cNvSpPr/>
          <p:nvPr userDrawn="1"/>
        </p:nvSpPr>
        <p:spPr>
          <a:xfrm>
            <a:off x="4918887" y="3568734"/>
            <a:ext cx="120741" cy="121496"/>
          </a:xfrm>
          <a:custGeom>
            <a:avLst/>
            <a:gdLst/>
            <a:ahLst/>
            <a:cxnLst/>
            <a:rect l="l" t="t" r="r" b="b"/>
            <a:pathLst>
              <a:path w="120741" h="121496">
                <a:moveTo>
                  <a:pt x="53249" y="0"/>
                </a:moveTo>
                <a:lnTo>
                  <a:pt x="10941" y="27056"/>
                </a:lnTo>
                <a:lnTo>
                  <a:pt x="0" y="71937"/>
                </a:lnTo>
                <a:lnTo>
                  <a:pt x="4224" y="85393"/>
                </a:lnTo>
                <a:lnTo>
                  <a:pt x="32322" y="114910"/>
                </a:lnTo>
                <a:lnTo>
                  <a:pt x="59859" y="121496"/>
                </a:lnTo>
                <a:lnTo>
                  <a:pt x="73003" y="120064"/>
                </a:lnTo>
                <a:lnTo>
                  <a:pt x="86023" y="115535"/>
                </a:lnTo>
                <a:lnTo>
                  <a:pt x="97525" y="108238"/>
                </a:lnTo>
                <a:lnTo>
                  <a:pt x="102446" y="103251"/>
                </a:lnTo>
                <a:lnTo>
                  <a:pt x="52261" y="103251"/>
                </a:lnTo>
                <a:lnTo>
                  <a:pt x="40783" y="99209"/>
                </a:lnTo>
                <a:lnTo>
                  <a:pt x="31067" y="91628"/>
                </a:lnTo>
                <a:lnTo>
                  <a:pt x="23679" y="80616"/>
                </a:lnTo>
                <a:lnTo>
                  <a:pt x="19182" y="66281"/>
                </a:lnTo>
                <a:lnTo>
                  <a:pt x="18144" y="48730"/>
                </a:lnTo>
                <a:lnTo>
                  <a:pt x="24055" y="36136"/>
                </a:lnTo>
                <a:lnTo>
                  <a:pt x="33509" y="26151"/>
                </a:lnTo>
                <a:lnTo>
                  <a:pt x="45710" y="19574"/>
                </a:lnTo>
                <a:lnTo>
                  <a:pt x="59859" y="17204"/>
                </a:lnTo>
                <a:lnTo>
                  <a:pt x="101159" y="17204"/>
                </a:lnTo>
                <a:lnTo>
                  <a:pt x="95846" y="12483"/>
                </a:lnTo>
                <a:lnTo>
                  <a:pt x="83536" y="5679"/>
                </a:lnTo>
                <a:lnTo>
                  <a:pt x="69259" y="1402"/>
                </a:lnTo>
                <a:lnTo>
                  <a:pt x="53249" y="0"/>
                </a:lnTo>
                <a:close/>
              </a:path>
              <a:path w="120741" h="121496">
                <a:moveTo>
                  <a:pt x="101159" y="17204"/>
                </a:moveTo>
                <a:lnTo>
                  <a:pt x="59859" y="17204"/>
                </a:lnTo>
                <a:lnTo>
                  <a:pt x="60841" y="17215"/>
                </a:lnTo>
                <a:lnTo>
                  <a:pt x="74256" y="19699"/>
                </a:lnTo>
                <a:lnTo>
                  <a:pt x="85880" y="26187"/>
                </a:lnTo>
                <a:lnTo>
                  <a:pt x="95016" y="36173"/>
                </a:lnTo>
                <a:lnTo>
                  <a:pt x="100964" y="49155"/>
                </a:lnTo>
                <a:lnTo>
                  <a:pt x="103028" y="64627"/>
                </a:lnTo>
                <a:lnTo>
                  <a:pt x="99804" y="77156"/>
                </a:lnTo>
                <a:lnTo>
                  <a:pt x="92819" y="87915"/>
                </a:lnTo>
                <a:lnTo>
                  <a:pt x="82369" y="96271"/>
                </a:lnTo>
                <a:lnTo>
                  <a:pt x="68751" y="101593"/>
                </a:lnTo>
                <a:lnTo>
                  <a:pt x="52261" y="103251"/>
                </a:lnTo>
                <a:lnTo>
                  <a:pt x="102446" y="103251"/>
                </a:lnTo>
                <a:lnTo>
                  <a:pt x="107128" y="98505"/>
                </a:lnTo>
                <a:lnTo>
                  <a:pt x="114453" y="86671"/>
                </a:lnTo>
                <a:lnTo>
                  <a:pt x="119117" y="73069"/>
                </a:lnTo>
                <a:lnTo>
                  <a:pt x="120741" y="58034"/>
                </a:lnTo>
                <a:lnTo>
                  <a:pt x="118637" y="44590"/>
                </a:lnTo>
                <a:lnTo>
                  <a:pt x="113631" y="32285"/>
                </a:lnTo>
                <a:lnTo>
                  <a:pt x="105956" y="21467"/>
                </a:lnTo>
                <a:lnTo>
                  <a:pt x="101159" y="1720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8" name="object 44"/>
          <p:cNvSpPr/>
          <p:nvPr userDrawn="1"/>
        </p:nvSpPr>
        <p:spPr>
          <a:xfrm>
            <a:off x="4974987" y="3534841"/>
            <a:ext cx="7518" cy="26746"/>
          </a:xfrm>
          <a:custGeom>
            <a:avLst/>
            <a:gdLst/>
            <a:ahLst/>
            <a:cxnLst/>
            <a:rect l="l" t="t" r="r" b="b"/>
            <a:pathLst>
              <a:path w="7518" h="26746">
                <a:moveTo>
                  <a:pt x="5841" y="0"/>
                </a:moveTo>
                <a:lnTo>
                  <a:pt x="1689" y="0"/>
                </a:lnTo>
                <a:lnTo>
                  <a:pt x="0" y="1689"/>
                </a:lnTo>
                <a:lnTo>
                  <a:pt x="0" y="25069"/>
                </a:lnTo>
                <a:lnTo>
                  <a:pt x="1689" y="26746"/>
                </a:lnTo>
                <a:lnTo>
                  <a:pt x="5841" y="26746"/>
                </a:lnTo>
                <a:lnTo>
                  <a:pt x="7518" y="25069"/>
                </a:lnTo>
                <a:lnTo>
                  <a:pt x="7518" y="1689"/>
                </a:lnTo>
                <a:lnTo>
                  <a:pt x="584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9" name="object 45"/>
          <p:cNvSpPr/>
          <p:nvPr userDrawn="1"/>
        </p:nvSpPr>
        <p:spPr>
          <a:xfrm>
            <a:off x="5025159" y="3561039"/>
            <a:ext cx="21856" cy="21488"/>
          </a:xfrm>
          <a:custGeom>
            <a:avLst/>
            <a:gdLst/>
            <a:ahLst/>
            <a:cxnLst/>
            <a:rect l="l" t="t" r="r" b="b"/>
            <a:pathLst>
              <a:path w="21856" h="21488">
                <a:moveTo>
                  <a:pt x="18910" y="0"/>
                </a:moveTo>
                <a:lnTo>
                  <a:pt x="16535" y="0"/>
                </a:lnTo>
                <a:lnTo>
                  <a:pt x="0" y="16535"/>
                </a:lnTo>
                <a:lnTo>
                  <a:pt x="0" y="18910"/>
                </a:lnTo>
                <a:lnTo>
                  <a:pt x="2209" y="21120"/>
                </a:lnTo>
                <a:lnTo>
                  <a:pt x="3162" y="21488"/>
                </a:lnTo>
                <a:lnTo>
                  <a:pt x="5092" y="21488"/>
                </a:lnTo>
                <a:lnTo>
                  <a:pt x="6057" y="21120"/>
                </a:lnTo>
                <a:lnTo>
                  <a:pt x="21856" y="5321"/>
                </a:lnTo>
                <a:lnTo>
                  <a:pt x="21856" y="2946"/>
                </a:lnTo>
                <a:lnTo>
                  <a:pt x="1891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0" name="object 46"/>
          <p:cNvSpPr/>
          <p:nvPr userDrawn="1"/>
        </p:nvSpPr>
        <p:spPr>
          <a:xfrm>
            <a:off x="5046456" y="3625533"/>
            <a:ext cx="26746" cy="7531"/>
          </a:xfrm>
          <a:custGeom>
            <a:avLst/>
            <a:gdLst/>
            <a:ahLst/>
            <a:cxnLst/>
            <a:rect l="l" t="t" r="r" b="b"/>
            <a:pathLst>
              <a:path w="26746" h="7531">
                <a:moveTo>
                  <a:pt x="25057" y="0"/>
                </a:moveTo>
                <a:lnTo>
                  <a:pt x="1689" y="0"/>
                </a:lnTo>
                <a:lnTo>
                  <a:pt x="0" y="1689"/>
                </a:lnTo>
                <a:lnTo>
                  <a:pt x="0" y="5854"/>
                </a:lnTo>
                <a:lnTo>
                  <a:pt x="1689" y="7531"/>
                </a:lnTo>
                <a:lnTo>
                  <a:pt x="25057" y="7531"/>
                </a:lnTo>
                <a:lnTo>
                  <a:pt x="26746" y="5854"/>
                </a:lnTo>
                <a:lnTo>
                  <a:pt x="26746" y="1689"/>
                </a:lnTo>
                <a:lnTo>
                  <a:pt x="2505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1" name="object 47"/>
          <p:cNvSpPr/>
          <p:nvPr userDrawn="1"/>
        </p:nvSpPr>
        <p:spPr>
          <a:xfrm>
            <a:off x="4910486" y="3561039"/>
            <a:ext cx="21843" cy="21488"/>
          </a:xfrm>
          <a:custGeom>
            <a:avLst/>
            <a:gdLst/>
            <a:ahLst/>
            <a:cxnLst/>
            <a:rect l="l" t="t" r="r" b="b"/>
            <a:pathLst>
              <a:path w="21843" h="21488">
                <a:moveTo>
                  <a:pt x="5321" y="0"/>
                </a:moveTo>
                <a:lnTo>
                  <a:pt x="2933" y="0"/>
                </a:lnTo>
                <a:lnTo>
                  <a:pt x="0" y="2946"/>
                </a:lnTo>
                <a:lnTo>
                  <a:pt x="0" y="5321"/>
                </a:lnTo>
                <a:lnTo>
                  <a:pt x="15786" y="21120"/>
                </a:lnTo>
                <a:lnTo>
                  <a:pt x="16763" y="21488"/>
                </a:lnTo>
                <a:lnTo>
                  <a:pt x="18681" y="21488"/>
                </a:lnTo>
                <a:lnTo>
                  <a:pt x="19646" y="21120"/>
                </a:lnTo>
                <a:lnTo>
                  <a:pt x="21843" y="18910"/>
                </a:lnTo>
                <a:lnTo>
                  <a:pt x="21843" y="16535"/>
                </a:lnTo>
                <a:lnTo>
                  <a:pt x="532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2" name="object 48"/>
          <p:cNvSpPr/>
          <p:nvPr userDrawn="1"/>
        </p:nvSpPr>
        <p:spPr>
          <a:xfrm>
            <a:off x="4884294" y="3625533"/>
            <a:ext cx="26733" cy="7531"/>
          </a:xfrm>
          <a:custGeom>
            <a:avLst/>
            <a:gdLst/>
            <a:ahLst/>
            <a:cxnLst/>
            <a:rect l="l" t="t" r="r" b="b"/>
            <a:pathLst>
              <a:path w="26733" h="7531">
                <a:moveTo>
                  <a:pt x="25057" y="0"/>
                </a:moveTo>
                <a:lnTo>
                  <a:pt x="1676" y="0"/>
                </a:lnTo>
                <a:lnTo>
                  <a:pt x="0" y="1689"/>
                </a:lnTo>
                <a:lnTo>
                  <a:pt x="0" y="5854"/>
                </a:lnTo>
                <a:lnTo>
                  <a:pt x="1676" y="7531"/>
                </a:lnTo>
                <a:lnTo>
                  <a:pt x="25057" y="7531"/>
                </a:lnTo>
                <a:lnTo>
                  <a:pt x="26733" y="5854"/>
                </a:lnTo>
                <a:lnTo>
                  <a:pt x="26733" y="1689"/>
                </a:lnTo>
                <a:lnTo>
                  <a:pt x="2505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3" name="object 49"/>
          <p:cNvSpPr/>
          <p:nvPr userDrawn="1"/>
        </p:nvSpPr>
        <p:spPr>
          <a:xfrm>
            <a:off x="4956570" y="3675265"/>
            <a:ext cx="44109" cy="54903"/>
          </a:xfrm>
          <a:custGeom>
            <a:avLst/>
            <a:gdLst/>
            <a:ahLst/>
            <a:cxnLst/>
            <a:rect l="l" t="t" r="r" b="b"/>
            <a:pathLst>
              <a:path w="44109" h="54903">
                <a:moveTo>
                  <a:pt x="43566" y="0"/>
                </a:moveTo>
                <a:lnTo>
                  <a:pt x="780" y="0"/>
                </a:lnTo>
                <a:lnTo>
                  <a:pt x="19" y="18681"/>
                </a:lnTo>
                <a:lnTo>
                  <a:pt x="0" y="31661"/>
                </a:lnTo>
                <a:lnTo>
                  <a:pt x="520" y="38565"/>
                </a:lnTo>
                <a:lnTo>
                  <a:pt x="10910" y="51780"/>
                </a:lnTo>
                <a:lnTo>
                  <a:pt x="21940" y="54903"/>
                </a:lnTo>
                <a:lnTo>
                  <a:pt x="39836" y="51961"/>
                </a:lnTo>
                <a:lnTo>
                  <a:pt x="43528" y="41455"/>
                </a:lnTo>
                <a:lnTo>
                  <a:pt x="43617" y="39192"/>
                </a:lnTo>
                <a:lnTo>
                  <a:pt x="8476" y="39192"/>
                </a:lnTo>
                <a:lnTo>
                  <a:pt x="6787" y="37503"/>
                </a:lnTo>
                <a:lnTo>
                  <a:pt x="6787" y="33350"/>
                </a:lnTo>
                <a:lnTo>
                  <a:pt x="8476" y="31661"/>
                </a:lnTo>
                <a:lnTo>
                  <a:pt x="43913" y="31661"/>
                </a:lnTo>
                <a:lnTo>
                  <a:pt x="44109" y="26677"/>
                </a:lnTo>
                <a:lnTo>
                  <a:pt x="44103" y="26200"/>
                </a:lnTo>
                <a:lnTo>
                  <a:pt x="8476" y="26200"/>
                </a:lnTo>
                <a:lnTo>
                  <a:pt x="6787" y="24536"/>
                </a:lnTo>
                <a:lnTo>
                  <a:pt x="6787" y="20370"/>
                </a:lnTo>
                <a:lnTo>
                  <a:pt x="8476" y="18681"/>
                </a:lnTo>
                <a:lnTo>
                  <a:pt x="44012" y="18681"/>
                </a:lnTo>
                <a:lnTo>
                  <a:pt x="43912" y="10449"/>
                </a:lnTo>
                <a:lnTo>
                  <a:pt x="43566" y="0"/>
                </a:lnTo>
                <a:close/>
              </a:path>
              <a:path w="44109" h="54903">
                <a:moveTo>
                  <a:pt x="43913" y="31661"/>
                </a:moveTo>
                <a:lnTo>
                  <a:pt x="35692" y="31661"/>
                </a:lnTo>
                <a:lnTo>
                  <a:pt x="37381" y="33350"/>
                </a:lnTo>
                <a:lnTo>
                  <a:pt x="37381" y="37503"/>
                </a:lnTo>
                <a:lnTo>
                  <a:pt x="35692" y="39192"/>
                </a:lnTo>
                <a:lnTo>
                  <a:pt x="43617" y="39192"/>
                </a:lnTo>
                <a:lnTo>
                  <a:pt x="43913" y="31661"/>
                </a:lnTo>
                <a:close/>
              </a:path>
              <a:path w="44109" h="54903">
                <a:moveTo>
                  <a:pt x="44012" y="18681"/>
                </a:moveTo>
                <a:lnTo>
                  <a:pt x="35692" y="18681"/>
                </a:lnTo>
                <a:lnTo>
                  <a:pt x="37381" y="20370"/>
                </a:lnTo>
                <a:lnTo>
                  <a:pt x="37381" y="24536"/>
                </a:lnTo>
                <a:lnTo>
                  <a:pt x="35692" y="26200"/>
                </a:lnTo>
                <a:lnTo>
                  <a:pt x="44103" y="26200"/>
                </a:lnTo>
                <a:lnTo>
                  <a:pt x="44012" y="1868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4" name="object 50"/>
          <p:cNvSpPr/>
          <p:nvPr userDrawn="1"/>
        </p:nvSpPr>
        <p:spPr>
          <a:xfrm>
            <a:off x="4777502" y="4547348"/>
            <a:ext cx="405650" cy="351307"/>
          </a:xfrm>
          <a:custGeom>
            <a:avLst/>
            <a:gdLst/>
            <a:ahLst/>
            <a:cxnLst/>
            <a:rect l="l" t="t" r="r" b="b"/>
            <a:pathLst>
              <a:path w="405650" h="351307">
                <a:moveTo>
                  <a:pt x="304228" y="0"/>
                </a:moveTo>
                <a:lnTo>
                  <a:pt x="101409" y="0"/>
                </a:lnTo>
                <a:lnTo>
                  <a:pt x="0" y="175653"/>
                </a:lnTo>
                <a:lnTo>
                  <a:pt x="101409" y="351307"/>
                </a:lnTo>
                <a:lnTo>
                  <a:pt x="304228" y="351307"/>
                </a:lnTo>
                <a:lnTo>
                  <a:pt x="405650" y="175653"/>
                </a:lnTo>
                <a:lnTo>
                  <a:pt x="304228" y="0"/>
                </a:lnTo>
                <a:close/>
              </a:path>
            </a:pathLst>
          </a:custGeom>
          <a:solidFill>
            <a:srgbClr val="37939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5" name="object 51"/>
          <p:cNvSpPr/>
          <p:nvPr userDrawn="1"/>
        </p:nvSpPr>
        <p:spPr>
          <a:xfrm>
            <a:off x="4915823" y="4722090"/>
            <a:ext cx="157822" cy="66954"/>
          </a:xfrm>
          <a:custGeom>
            <a:avLst/>
            <a:gdLst/>
            <a:ahLst/>
            <a:cxnLst/>
            <a:rect l="l" t="t" r="r" b="b"/>
            <a:pathLst>
              <a:path w="157822" h="66954">
                <a:moveTo>
                  <a:pt x="103886" y="2324"/>
                </a:moveTo>
                <a:lnTo>
                  <a:pt x="31750" y="2324"/>
                </a:lnTo>
                <a:lnTo>
                  <a:pt x="29692" y="3200"/>
                </a:lnTo>
                <a:lnTo>
                  <a:pt x="0" y="33959"/>
                </a:lnTo>
                <a:lnTo>
                  <a:pt x="27546" y="66954"/>
                </a:lnTo>
                <a:lnTo>
                  <a:pt x="37630" y="56857"/>
                </a:lnTo>
                <a:lnTo>
                  <a:pt x="109753" y="56857"/>
                </a:lnTo>
                <a:lnTo>
                  <a:pt x="116954" y="53886"/>
                </a:lnTo>
                <a:lnTo>
                  <a:pt x="142201" y="28638"/>
                </a:lnTo>
                <a:lnTo>
                  <a:pt x="59664" y="28638"/>
                </a:lnTo>
                <a:lnTo>
                  <a:pt x="57327" y="22987"/>
                </a:lnTo>
                <a:lnTo>
                  <a:pt x="61620" y="18694"/>
                </a:lnTo>
                <a:lnTo>
                  <a:pt x="62953" y="18135"/>
                </a:lnTo>
                <a:lnTo>
                  <a:pt x="103886" y="18135"/>
                </a:lnTo>
                <a:lnTo>
                  <a:pt x="107429" y="14605"/>
                </a:lnTo>
                <a:lnTo>
                  <a:pt x="107429" y="5867"/>
                </a:lnTo>
                <a:lnTo>
                  <a:pt x="103886" y="2324"/>
                </a:lnTo>
                <a:close/>
              </a:path>
              <a:path w="157822" h="66954">
                <a:moveTo>
                  <a:pt x="149809" y="0"/>
                </a:moveTo>
                <a:lnTo>
                  <a:pt x="144805" y="0"/>
                </a:lnTo>
                <a:lnTo>
                  <a:pt x="117602" y="27190"/>
                </a:lnTo>
                <a:lnTo>
                  <a:pt x="114096" y="28638"/>
                </a:lnTo>
                <a:lnTo>
                  <a:pt x="142201" y="28638"/>
                </a:lnTo>
                <a:lnTo>
                  <a:pt x="157822" y="13017"/>
                </a:lnTo>
                <a:lnTo>
                  <a:pt x="157822" y="8013"/>
                </a:lnTo>
                <a:lnTo>
                  <a:pt x="14980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6" name="object 52"/>
          <p:cNvSpPr/>
          <p:nvPr userDrawn="1"/>
        </p:nvSpPr>
        <p:spPr>
          <a:xfrm>
            <a:off x="4878735" y="4754260"/>
            <a:ext cx="65912" cy="67957"/>
          </a:xfrm>
          <a:custGeom>
            <a:avLst/>
            <a:gdLst/>
            <a:ahLst/>
            <a:cxnLst/>
            <a:rect l="l" t="t" r="r" b="b"/>
            <a:pathLst>
              <a:path w="65912" h="67957">
                <a:moveTo>
                  <a:pt x="27241" y="0"/>
                </a:moveTo>
                <a:lnTo>
                  <a:pt x="0" y="22745"/>
                </a:lnTo>
                <a:lnTo>
                  <a:pt x="38671" y="67957"/>
                </a:lnTo>
                <a:lnTo>
                  <a:pt x="58125" y="51714"/>
                </a:lnTo>
                <a:lnTo>
                  <a:pt x="40043" y="51714"/>
                </a:lnTo>
                <a:lnTo>
                  <a:pt x="16433" y="24130"/>
                </a:lnTo>
                <a:lnTo>
                  <a:pt x="25869" y="16256"/>
                </a:lnTo>
                <a:lnTo>
                  <a:pt x="41145" y="16256"/>
                </a:lnTo>
                <a:lnTo>
                  <a:pt x="27241" y="0"/>
                </a:lnTo>
                <a:close/>
              </a:path>
              <a:path w="65912" h="67957">
                <a:moveTo>
                  <a:pt x="41145" y="16256"/>
                </a:moveTo>
                <a:lnTo>
                  <a:pt x="25869" y="16256"/>
                </a:lnTo>
                <a:lnTo>
                  <a:pt x="49466" y="43840"/>
                </a:lnTo>
                <a:lnTo>
                  <a:pt x="40043" y="51714"/>
                </a:lnTo>
                <a:lnTo>
                  <a:pt x="58125" y="51714"/>
                </a:lnTo>
                <a:lnTo>
                  <a:pt x="65913" y="45212"/>
                </a:lnTo>
                <a:lnTo>
                  <a:pt x="41145" y="1625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7" name="object 53"/>
          <p:cNvSpPr/>
          <p:nvPr userDrawn="1"/>
        </p:nvSpPr>
        <p:spPr>
          <a:xfrm>
            <a:off x="4992544" y="4626155"/>
            <a:ext cx="68402" cy="90253"/>
          </a:xfrm>
          <a:custGeom>
            <a:avLst/>
            <a:gdLst/>
            <a:ahLst/>
            <a:cxnLst/>
            <a:rect l="l" t="t" r="r" b="b"/>
            <a:pathLst>
              <a:path w="68402" h="90253">
                <a:moveTo>
                  <a:pt x="68402" y="48744"/>
                </a:moveTo>
                <a:lnTo>
                  <a:pt x="44624" y="48744"/>
                </a:lnTo>
                <a:lnTo>
                  <a:pt x="40443" y="64878"/>
                </a:lnTo>
                <a:lnTo>
                  <a:pt x="35011" y="73660"/>
                </a:lnTo>
                <a:lnTo>
                  <a:pt x="24666" y="78437"/>
                </a:lnTo>
                <a:lnTo>
                  <a:pt x="9556" y="83566"/>
                </a:lnTo>
                <a:lnTo>
                  <a:pt x="11423" y="84899"/>
                </a:lnTo>
                <a:lnTo>
                  <a:pt x="15042" y="86893"/>
                </a:lnTo>
                <a:lnTo>
                  <a:pt x="16566" y="87591"/>
                </a:lnTo>
                <a:lnTo>
                  <a:pt x="18141" y="88163"/>
                </a:lnTo>
                <a:lnTo>
                  <a:pt x="30628" y="90253"/>
                </a:lnTo>
                <a:lnTo>
                  <a:pt x="41626" y="87576"/>
                </a:lnTo>
                <a:lnTo>
                  <a:pt x="51011" y="81167"/>
                </a:lnTo>
                <a:lnTo>
                  <a:pt x="58660" y="72062"/>
                </a:lnTo>
                <a:lnTo>
                  <a:pt x="64449" y="61297"/>
                </a:lnTo>
                <a:lnTo>
                  <a:pt x="68254" y="49908"/>
                </a:lnTo>
                <a:lnTo>
                  <a:pt x="68402" y="48744"/>
                </a:lnTo>
                <a:close/>
              </a:path>
              <a:path w="68402" h="90253">
                <a:moveTo>
                  <a:pt x="68103" y="0"/>
                </a:moveTo>
                <a:lnTo>
                  <a:pt x="29417" y="28859"/>
                </a:lnTo>
                <a:lnTo>
                  <a:pt x="16390" y="36204"/>
                </a:lnTo>
                <a:lnTo>
                  <a:pt x="6964" y="45412"/>
                </a:lnTo>
                <a:lnTo>
                  <a:pt x="1395" y="55649"/>
                </a:lnTo>
                <a:lnTo>
                  <a:pt x="111" y="64878"/>
                </a:lnTo>
                <a:lnTo>
                  <a:pt x="0" y="66324"/>
                </a:lnTo>
                <a:lnTo>
                  <a:pt x="1758" y="73660"/>
                </a:lnTo>
                <a:lnTo>
                  <a:pt x="10881" y="71005"/>
                </a:lnTo>
                <a:lnTo>
                  <a:pt x="21917" y="66324"/>
                </a:lnTo>
                <a:lnTo>
                  <a:pt x="33591" y="59082"/>
                </a:lnTo>
                <a:lnTo>
                  <a:pt x="44624" y="48744"/>
                </a:lnTo>
                <a:lnTo>
                  <a:pt x="68402" y="48744"/>
                </a:lnTo>
                <a:lnTo>
                  <a:pt x="70141" y="35111"/>
                </a:lnTo>
                <a:lnTo>
                  <a:pt x="70530" y="23003"/>
                </a:lnTo>
                <a:lnTo>
                  <a:pt x="69983" y="13411"/>
                </a:lnTo>
                <a:lnTo>
                  <a:pt x="69830" y="11747"/>
                </a:lnTo>
                <a:lnTo>
                  <a:pt x="67100" y="1206"/>
                </a:lnTo>
                <a:lnTo>
                  <a:pt x="681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8" name="object 54"/>
          <p:cNvSpPr/>
          <p:nvPr userDrawn="1"/>
        </p:nvSpPr>
        <p:spPr>
          <a:xfrm>
            <a:off x="4934685" y="4651799"/>
            <a:ext cx="49829" cy="64224"/>
          </a:xfrm>
          <a:custGeom>
            <a:avLst/>
            <a:gdLst/>
            <a:ahLst/>
            <a:cxnLst/>
            <a:rect l="l" t="t" r="r" b="b"/>
            <a:pathLst>
              <a:path w="49829" h="64224">
                <a:moveTo>
                  <a:pt x="1578" y="0"/>
                </a:moveTo>
                <a:lnTo>
                  <a:pt x="2302" y="863"/>
                </a:lnTo>
                <a:lnTo>
                  <a:pt x="359" y="8407"/>
                </a:lnTo>
                <a:lnTo>
                  <a:pt x="244" y="9601"/>
                </a:lnTo>
                <a:lnTo>
                  <a:pt x="0" y="12810"/>
                </a:lnTo>
                <a:lnTo>
                  <a:pt x="155" y="23608"/>
                </a:lnTo>
                <a:lnTo>
                  <a:pt x="2427" y="39109"/>
                </a:lnTo>
                <a:lnTo>
                  <a:pt x="7455" y="50200"/>
                </a:lnTo>
                <a:lnTo>
                  <a:pt x="15114" y="59245"/>
                </a:lnTo>
                <a:lnTo>
                  <a:pt x="25162" y="64224"/>
                </a:lnTo>
                <a:lnTo>
                  <a:pt x="37354" y="63119"/>
                </a:lnTo>
                <a:lnTo>
                  <a:pt x="38471" y="62712"/>
                </a:lnTo>
                <a:lnTo>
                  <a:pt x="39576" y="62217"/>
                </a:lnTo>
                <a:lnTo>
                  <a:pt x="42154" y="60782"/>
                </a:lnTo>
                <a:lnTo>
                  <a:pt x="43501" y="59829"/>
                </a:lnTo>
                <a:lnTo>
                  <a:pt x="29351" y="55029"/>
                </a:lnTo>
                <a:lnTo>
                  <a:pt x="22007" y="48406"/>
                </a:lnTo>
                <a:lnTo>
                  <a:pt x="17026" y="33197"/>
                </a:lnTo>
                <a:lnTo>
                  <a:pt x="45401" y="33197"/>
                </a:lnTo>
                <a:lnTo>
                  <a:pt x="43036" y="29363"/>
                </a:lnTo>
                <a:lnTo>
                  <a:pt x="31822" y="21830"/>
                </a:lnTo>
                <a:lnTo>
                  <a:pt x="15513" y="12465"/>
                </a:lnTo>
                <a:lnTo>
                  <a:pt x="5189" y="3811"/>
                </a:lnTo>
                <a:lnTo>
                  <a:pt x="1578" y="0"/>
                </a:lnTo>
                <a:close/>
              </a:path>
              <a:path w="49829" h="64224">
                <a:moveTo>
                  <a:pt x="45401" y="33197"/>
                </a:moveTo>
                <a:lnTo>
                  <a:pt x="17026" y="33197"/>
                </a:lnTo>
                <a:lnTo>
                  <a:pt x="28015" y="43537"/>
                </a:lnTo>
                <a:lnTo>
                  <a:pt x="39532" y="49700"/>
                </a:lnTo>
                <a:lnTo>
                  <a:pt x="49089" y="52730"/>
                </a:lnTo>
                <a:lnTo>
                  <a:pt x="49829" y="50589"/>
                </a:lnTo>
                <a:lnTo>
                  <a:pt x="49394" y="39670"/>
                </a:lnTo>
                <a:lnTo>
                  <a:pt x="45401" y="3319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0" name="Zástupný symbol pro obsah 2"/>
          <p:cNvSpPr>
            <a:spLocks noGrp="1"/>
          </p:cNvSpPr>
          <p:nvPr>
            <p:ph idx="13"/>
          </p:nvPr>
        </p:nvSpPr>
        <p:spPr>
          <a:xfrm>
            <a:off x="5301280" y="2902424"/>
            <a:ext cx="3121590" cy="309324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500"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38566045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299" y="1690013"/>
            <a:ext cx="7354462" cy="1018247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A87A7-C635-4F7D-8AFA-5A874562A2ED}" type="slidenum">
              <a:rPr lang="cs-CZ" smtClean="0"/>
              <a:t>‹#›</a:t>
            </a:fld>
            <a:endParaRPr lang="cs-CZ"/>
          </a:p>
        </p:txBody>
      </p:sp>
      <p:sp>
        <p:nvSpPr>
          <p:cNvPr id="17" name="object 13"/>
          <p:cNvSpPr/>
          <p:nvPr userDrawn="1"/>
        </p:nvSpPr>
        <p:spPr>
          <a:xfrm>
            <a:off x="4901108" y="4104633"/>
            <a:ext cx="162953" cy="160591"/>
          </a:xfrm>
          <a:custGeom>
            <a:avLst/>
            <a:gdLst/>
            <a:ahLst/>
            <a:cxnLst/>
            <a:rect l="l" t="t" r="r" b="b"/>
            <a:pathLst>
              <a:path w="162953" h="160591">
                <a:moveTo>
                  <a:pt x="81470" y="0"/>
                </a:moveTo>
                <a:lnTo>
                  <a:pt x="0" y="64947"/>
                </a:lnTo>
                <a:lnTo>
                  <a:pt x="0" y="160591"/>
                </a:lnTo>
                <a:lnTo>
                  <a:pt x="57492" y="160591"/>
                </a:lnTo>
                <a:lnTo>
                  <a:pt x="57492" y="120878"/>
                </a:lnTo>
                <a:lnTo>
                  <a:pt x="61970" y="107705"/>
                </a:lnTo>
                <a:lnTo>
                  <a:pt x="73281" y="100059"/>
                </a:lnTo>
                <a:lnTo>
                  <a:pt x="83832" y="99263"/>
                </a:lnTo>
                <a:lnTo>
                  <a:pt x="162953" y="99263"/>
                </a:lnTo>
                <a:lnTo>
                  <a:pt x="162953" y="64947"/>
                </a:lnTo>
                <a:lnTo>
                  <a:pt x="81470" y="0"/>
                </a:lnTo>
                <a:close/>
              </a:path>
              <a:path w="162953" h="160591">
                <a:moveTo>
                  <a:pt x="162953" y="99263"/>
                </a:moveTo>
                <a:lnTo>
                  <a:pt x="83832" y="99263"/>
                </a:lnTo>
                <a:lnTo>
                  <a:pt x="97010" y="103739"/>
                </a:lnTo>
                <a:lnTo>
                  <a:pt x="104663" y="115044"/>
                </a:lnTo>
                <a:lnTo>
                  <a:pt x="105460" y="160591"/>
                </a:lnTo>
                <a:lnTo>
                  <a:pt x="162953" y="160591"/>
                </a:lnTo>
                <a:lnTo>
                  <a:pt x="162953" y="9926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object 22"/>
          <p:cNvSpPr/>
          <p:nvPr userDrawn="1"/>
        </p:nvSpPr>
        <p:spPr>
          <a:xfrm>
            <a:off x="4884608" y="3022119"/>
            <a:ext cx="120670" cy="121420"/>
          </a:xfrm>
          <a:custGeom>
            <a:avLst/>
            <a:gdLst/>
            <a:ahLst/>
            <a:cxnLst/>
            <a:rect l="l" t="t" r="r" b="b"/>
            <a:pathLst>
              <a:path w="120670" h="121420">
                <a:moveTo>
                  <a:pt x="53336" y="0"/>
                </a:moveTo>
                <a:lnTo>
                  <a:pt x="10969" y="26997"/>
                </a:lnTo>
                <a:lnTo>
                  <a:pt x="0" y="71841"/>
                </a:lnTo>
                <a:lnTo>
                  <a:pt x="4214" y="85303"/>
                </a:lnTo>
                <a:lnTo>
                  <a:pt x="32298" y="114831"/>
                </a:lnTo>
                <a:lnTo>
                  <a:pt x="59831" y="121420"/>
                </a:lnTo>
                <a:lnTo>
                  <a:pt x="72778" y="120029"/>
                </a:lnTo>
                <a:lnTo>
                  <a:pt x="85832" y="115534"/>
                </a:lnTo>
                <a:lnTo>
                  <a:pt x="97368" y="108262"/>
                </a:lnTo>
                <a:lnTo>
                  <a:pt x="106829" y="98726"/>
                </a:lnTo>
                <a:lnTo>
                  <a:pt x="49824" y="98726"/>
                </a:lnTo>
                <a:lnTo>
                  <a:pt x="38086" y="93189"/>
                </a:lnTo>
                <a:lnTo>
                  <a:pt x="28805" y="83719"/>
                </a:lnTo>
                <a:lnTo>
                  <a:pt x="22768" y="70753"/>
                </a:lnTo>
                <a:lnTo>
                  <a:pt x="20760" y="54730"/>
                </a:lnTo>
                <a:lnTo>
                  <a:pt x="25267" y="41434"/>
                </a:lnTo>
                <a:lnTo>
                  <a:pt x="33923" y="30745"/>
                </a:lnTo>
                <a:lnTo>
                  <a:pt x="45766" y="23626"/>
                </a:lnTo>
                <a:lnTo>
                  <a:pt x="59831" y="21039"/>
                </a:lnTo>
                <a:lnTo>
                  <a:pt x="105403" y="21039"/>
                </a:lnTo>
                <a:lnTo>
                  <a:pt x="95867" y="12528"/>
                </a:lnTo>
                <a:lnTo>
                  <a:pt x="83573" y="5703"/>
                </a:lnTo>
                <a:lnTo>
                  <a:pt x="69317" y="1411"/>
                </a:lnTo>
                <a:lnTo>
                  <a:pt x="53336" y="0"/>
                </a:lnTo>
                <a:close/>
              </a:path>
              <a:path w="120670" h="121420">
                <a:moveTo>
                  <a:pt x="105403" y="21039"/>
                </a:moveTo>
                <a:lnTo>
                  <a:pt x="59831" y="21039"/>
                </a:lnTo>
                <a:lnTo>
                  <a:pt x="66118" y="21539"/>
                </a:lnTo>
                <a:lnTo>
                  <a:pt x="79239" y="26166"/>
                </a:lnTo>
                <a:lnTo>
                  <a:pt x="89773" y="34914"/>
                </a:lnTo>
                <a:lnTo>
                  <a:pt x="96781" y="46890"/>
                </a:lnTo>
                <a:lnTo>
                  <a:pt x="99323" y="61200"/>
                </a:lnTo>
                <a:lnTo>
                  <a:pt x="97059" y="73473"/>
                </a:lnTo>
                <a:lnTo>
                  <a:pt x="90807" y="84059"/>
                </a:lnTo>
                <a:lnTo>
                  <a:pt x="80737" y="92260"/>
                </a:lnTo>
                <a:lnTo>
                  <a:pt x="67020" y="97381"/>
                </a:lnTo>
                <a:lnTo>
                  <a:pt x="49824" y="98726"/>
                </a:lnTo>
                <a:lnTo>
                  <a:pt x="106829" y="98726"/>
                </a:lnTo>
                <a:lnTo>
                  <a:pt x="107002" y="98551"/>
                </a:lnTo>
                <a:lnTo>
                  <a:pt x="114353" y="86740"/>
                </a:lnTo>
                <a:lnTo>
                  <a:pt x="119037" y="73168"/>
                </a:lnTo>
                <a:lnTo>
                  <a:pt x="120670" y="58174"/>
                </a:lnTo>
                <a:lnTo>
                  <a:pt x="118599" y="44708"/>
                </a:lnTo>
                <a:lnTo>
                  <a:pt x="113617" y="32379"/>
                </a:lnTo>
                <a:lnTo>
                  <a:pt x="105961" y="21536"/>
                </a:lnTo>
                <a:lnTo>
                  <a:pt x="105403" y="2103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object 23"/>
          <p:cNvSpPr/>
          <p:nvPr userDrawn="1"/>
        </p:nvSpPr>
        <p:spPr>
          <a:xfrm>
            <a:off x="4925191" y="3060600"/>
            <a:ext cx="41529" cy="43273"/>
          </a:xfrm>
          <a:custGeom>
            <a:avLst/>
            <a:gdLst/>
            <a:ahLst/>
            <a:cxnLst/>
            <a:rect l="l" t="t" r="r" b="b"/>
            <a:pathLst>
              <a:path w="41529" h="43273">
                <a:moveTo>
                  <a:pt x="16155" y="0"/>
                </a:moveTo>
                <a:lnTo>
                  <a:pt x="6541" y="4524"/>
                </a:lnTo>
                <a:lnTo>
                  <a:pt x="550" y="15298"/>
                </a:lnTo>
                <a:lnTo>
                  <a:pt x="0" y="32861"/>
                </a:lnTo>
                <a:lnTo>
                  <a:pt x="9769" y="40872"/>
                </a:lnTo>
                <a:lnTo>
                  <a:pt x="26094" y="43273"/>
                </a:lnTo>
                <a:lnTo>
                  <a:pt x="37171" y="35300"/>
                </a:lnTo>
                <a:lnTo>
                  <a:pt x="41529" y="22055"/>
                </a:lnTo>
                <a:lnTo>
                  <a:pt x="39717" y="13355"/>
                </a:lnTo>
                <a:lnTo>
                  <a:pt x="30937" y="3627"/>
                </a:lnTo>
                <a:lnTo>
                  <a:pt x="1615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" name="object 24"/>
          <p:cNvSpPr/>
          <p:nvPr userDrawn="1"/>
        </p:nvSpPr>
        <p:spPr>
          <a:xfrm>
            <a:off x="4928247" y="3001645"/>
            <a:ext cx="32397" cy="32410"/>
          </a:xfrm>
          <a:custGeom>
            <a:avLst/>
            <a:gdLst/>
            <a:ahLst/>
            <a:cxnLst/>
            <a:rect l="l" t="t" r="r" b="b"/>
            <a:pathLst>
              <a:path w="32397" h="32410">
                <a:moveTo>
                  <a:pt x="0" y="16205"/>
                </a:moveTo>
                <a:lnTo>
                  <a:pt x="32397" y="16205"/>
                </a:lnTo>
              </a:path>
            </a:pathLst>
          </a:custGeom>
          <a:ln w="33680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" name="object 25"/>
          <p:cNvSpPr/>
          <p:nvPr userDrawn="1"/>
        </p:nvSpPr>
        <p:spPr>
          <a:xfrm>
            <a:off x="4967352" y="3013922"/>
            <a:ext cx="45821" cy="45821"/>
          </a:xfrm>
          <a:custGeom>
            <a:avLst/>
            <a:gdLst/>
            <a:ahLst/>
            <a:cxnLst/>
            <a:rect l="l" t="t" r="r" b="b"/>
            <a:pathLst>
              <a:path w="45821" h="45821">
                <a:moveTo>
                  <a:pt x="22910" y="0"/>
                </a:moveTo>
                <a:lnTo>
                  <a:pt x="0" y="22910"/>
                </a:lnTo>
                <a:lnTo>
                  <a:pt x="22910" y="45821"/>
                </a:lnTo>
                <a:lnTo>
                  <a:pt x="45821" y="22910"/>
                </a:lnTo>
                <a:lnTo>
                  <a:pt x="2291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" name="object 26"/>
          <p:cNvSpPr/>
          <p:nvPr userDrawn="1"/>
        </p:nvSpPr>
        <p:spPr>
          <a:xfrm>
            <a:off x="4993043" y="3066465"/>
            <a:ext cx="32397" cy="32397"/>
          </a:xfrm>
          <a:custGeom>
            <a:avLst/>
            <a:gdLst/>
            <a:ahLst/>
            <a:cxnLst/>
            <a:rect l="l" t="t" r="r" b="b"/>
            <a:pathLst>
              <a:path w="32397" h="32397">
                <a:moveTo>
                  <a:pt x="0" y="16198"/>
                </a:moveTo>
                <a:lnTo>
                  <a:pt x="32397" y="16198"/>
                </a:lnTo>
              </a:path>
            </a:pathLst>
          </a:custGeom>
          <a:ln w="33667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" name="object 27"/>
          <p:cNvSpPr/>
          <p:nvPr userDrawn="1"/>
        </p:nvSpPr>
        <p:spPr>
          <a:xfrm>
            <a:off x="4967352" y="3105569"/>
            <a:ext cx="45821" cy="45834"/>
          </a:xfrm>
          <a:custGeom>
            <a:avLst/>
            <a:gdLst/>
            <a:ahLst/>
            <a:cxnLst/>
            <a:rect l="l" t="t" r="r" b="b"/>
            <a:pathLst>
              <a:path w="45821" h="45834">
                <a:moveTo>
                  <a:pt x="22910" y="0"/>
                </a:moveTo>
                <a:lnTo>
                  <a:pt x="0" y="22910"/>
                </a:lnTo>
                <a:lnTo>
                  <a:pt x="22910" y="45834"/>
                </a:lnTo>
                <a:lnTo>
                  <a:pt x="45821" y="22910"/>
                </a:lnTo>
                <a:lnTo>
                  <a:pt x="2291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" name="object 28"/>
          <p:cNvSpPr/>
          <p:nvPr userDrawn="1"/>
        </p:nvSpPr>
        <p:spPr>
          <a:xfrm>
            <a:off x="4928247" y="3131261"/>
            <a:ext cx="32397" cy="32410"/>
          </a:xfrm>
          <a:custGeom>
            <a:avLst/>
            <a:gdLst/>
            <a:ahLst/>
            <a:cxnLst/>
            <a:rect l="l" t="t" r="r" b="b"/>
            <a:pathLst>
              <a:path w="32397" h="32410">
                <a:moveTo>
                  <a:pt x="0" y="16205"/>
                </a:moveTo>
                <a:lnTo>
                  <a:pt x="32397" y="16205"/>
                </a:lnTo>
              </a:path>
            </a:pathLst>
          </a:custGeom>
          <a:ln w="33680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3" name="object 29"/>
          <p:cNvSpPr/>
          <p:nvPr userDrawn="1"/>
        </p:nvSpPr>
        <p:spPr>
          <a:xfrm>
            <a:off x="4875705" y="3105567"/>
            <a:ext cx="45821" cy="45834"/>
          </a:xfrm>
          <a:custGeom>
            <a:avLst/>
            <a:gdLst/>
            <a:ahLst/>
            <a:cxnLst/>
            <a:rect l="l" t="t" r="r" b="b"/>
            <a:pathLst>
              <a:path w="45821" h="45834">
                <a:moveTo>
                  <a:pt x="22910" y="0"/>
                </a:moveTo>
                <a:lnTo>
                  <a:pt x="0" y="22910"/>
                </a:lnTo>
                <a:lnTo>
                  <a:pt x="22910" y="45834"/>
                </a:lnTo>
                <a:lnTo>
                  <a:pt x="45821" y="22910"/>
                </a:lnTo>
                <a:lnTo>
                  <a:pt x="2291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4" name="object 30"/>
          <p:cNvSpPr/>
          <p:nvPr userDrawn="1"/>
        </p:nvSpPr>
        <p:spPr>
          <a:xfrm>
            <a:off x="4863439" y="3066465"/>
            <a:ext cx="32397" cy="32397"/>
          </a:xfrm>
          <a:custGeom>
            <a:avLst/>
            <a:gdLst/>
            <a:ahLst/>
            <a:cxnLst/>
            <a:rect l="l" t="t" r="r" b="b"/>
            <a:pathLst>
              <a:path w="32397" h="32397">
                <a:moveTo>
                  <a:pt x="0" y="16198"/>
                </a:moveTo>
                <a:lnTo>
                  <a:pt x="32397" y="16198"/>
                </a:lnTo>
              </a:path>
            </a:pathLst>
          </a:custGeom>
          <a:ln w="33667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5" name="object 31"/>
          <p:cNvSpPr/>
          <p:nvPr userDrawn="1"/>
        </p:nvSpPr>
        <p:spPr>
          <a:xfrm>
            <a:off x="4875706" y="3013920"/>
            <a:ext cx="45821" cy="45821"/>
          </a:xfrm>
          <a:custGeom>
            <a:avLst/>
            <a:gdLst/>
            <a:ahLst/>
            <a:cxnLst/>
            <a:rect l="l" t="t" r="r" b="b"/>
            <a:pathLst>
              <a:path w="45821" h="45821">
                <a:moveTo>
                  <a:pt x="22910" y="0"/>
                </a:moveTo>
                <a:lnTo>
                  <a:pt x="0" y="22910"/>
                </a:lnTo>
                <a:lnTo>
                  <a:pt x="22910" y="45821"/>
                </a:lnTo>
                <a:lnTo>
                  <a:pt x="45821" y="22910"/>
                </a:lnTo>
                <a:lnTo>
                  <a:pt x="2291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6" name="object 32"/>
          <p:cNvSpPr/>
          <p:nvPr userDrawn="1"/>
        </p:nvSpPr>
        <p:spPr>
          <a:xfrm>
            <a:off x="5018265" y="2977096"/>
            <a:ext cx="79966" cy="81519"/>
          </a:xfrm>
          <a:custGeom>
            <a:avLst/>
            <a:gdLst/>
            <a:ahLst/>
            <a:cxnLst/>
            <a:rect l="l" t="t" r="r" b="b"/>
            <a:pathLst>
              <a:path w="79966" h="81519">
                <a:moveTo>
                  <a:pt x="39601" y="0"/>
                </a:moveTo>
                <a:lnTo>
                  <a:pt x="1692" y="31976"/>
                </a:lnTo>
                <a:lnTo>
                  <a:pt x="0" y="48561"/>
                </a:lnTo>
                <a:lnTo>
                  <a:pt x="5004" y="61627"/>
                </a:lnTo>
                <a:lnTo>
                  <a:pt x="13942" y="72077"/>
                </a:lnTo>
                <a:lnTo>
                  <a:pt x="25910" y="79008"/>
                </a:lnTo>
                <a:lnTo>
                  <a:pt x="40004" y="81519"/>
                </a:lnTo>
                <a:lnTo>
                  <a:pt x="40680" y="81513"/>
                </a:lnTo>
                <a:lnTo>
                  <a:pt x="53355" y="79200"/>
                </a:lnTo>
                <a:lnTo>
                  <a:pt x="64315" y="72881"/>
                </a:lnTo>
                <a:lnTo>
                  <a:pt x="67031" y="69690"/>
                </a:lnTo>
                <a:lnTo>
                  <a:pt x="29320" y="69690"/>
                </a:lnTo>
                <a:lnTo>
                  <a:pt x="18904" y="62549"/>
                </a:lnTo>
                <a:lnTo>
                  <a:pt x="11984" y="50623"/>
                </a:lnTo>
                <a:lnTo>
                  <a:pt x="9757" y="34363"/>
                </a:lnTo>
                <a:lnTo>
                  <a:pt x="15610" y="21788"/>
                </a:lnTo>
                <a:lnTo>
                  <a:pt x="26217" y="13089"/>
                </a:lnTo>
                <a:lnTo>
                  <a:pt x="40004" y="9840"/>
                </a:lnTo>
                <a:lnTo>
                  <a:pt x="66316" y="9840"/>
                </a:lnTo>
                <a:lnTo>
                  <a:pt x="65895" y="9355"/>
                </a:lnTo>
                <a:lnTo>
                  <a:pt x="53843" y="2487"/>
                </a:lnTo>
                <a:lnTo>
                  <a:pt x="39601" y="0"/>
                </a:lnTo>
                <a:close/>
              </a:path>
              <a:path w="79966" h="81519">
                <a:moveTo>
                  <a:pt x="66316" y="9840"/>
                </a:moveTo>
                <a:lnTo>
                  <a:pt x="40004" y="9840"/>
                </a:lnTo>
                <a:lnTo>
                  <a:pt x="47844" y="10856"/>
                </a:lnTo>
                <a:lnTo>
                  <a:pt x="59713" y="17142"/>
                </a:lnTo>
                <a:lnTo>
                  <a:pt x="67854" y="28194"/>
                </a:lnTo>
                <a:lnTo>
                  <a:pt x="70843" y="42881"/>
                </a:lnTo>
                <a:lnTo>
                  <a:pt x="67620" y="54112"/>
                </a:lnTo>
                <a:lnTo>
                  <a:pt x="59625" y="63018"/>
                </a:lnTo>
                <a:lnTo>
                  <a:pt x="46858" y="68558"/>
                </a:lnTo>
                <a:lnTo>
                  <a:pt x="29320" y="69690"/>
                </a:lnTo>
                <a:lnTo>
                  <a:pt x="67031" y="69690"/>
                </a:lnTo>
                <a:lnTo>
                  <a:pt x="72866" y="62834"/>
                </a:lnTo>
                <a:lnTo>
                  <a:pt x="78314" y="49338"/>
                </a:lnTo>
                <a:lnTo>
                  <a:pt x="79966" y="32671"/>
                </a:lnTo>
                <a:lnTo>
                  <a:pt x="74891" y="19714"/>
                </a:lnTo>
                <a:lnTo>
                  <a:pt x="66316" y="984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7" name="object 33"/>
          <p:cNvSpPr/>
          <p:nvPr userDrawn="1"/>
        </p:nvSpPr>
        <p:spPr>
          <a:xfrm>
            <a:off x="5041846" y="3001419"/>
            <a:ext cx="32854" cy="32867"/>
          </a:xfrm>
          <a:custGeom>
            <a:avLst/>
            <a:gdLst/>
            <a:ahLst/>
            <a:cxnLst/>
            <a:rect l="l" t="t" r="r" b="b"/>
            <a:pathLst>
              <a:path w="32854" h="32867">
                <a:moveTo>
                  <a:pt x="25488" y="0"/>
                </a:moveTo>
                <a:lnTo>
                  <a:pt x="7353" y="0"/>
                </a:lnTo>
                <a:lnTo>
                  <a:pt x="0" y="7365"/>
                </a:lnTo>
                <a:lnTo>
                  <a:pt x="0" y="25514"/>
                </a:lnTo>
                <a:lnTo>
                  <a:pt x="7353" y="32867"/>
                </a:lnTo>
                <a:lnTo>
                  <a:pt x="25488" y="32867"/>
                </a:lnTo>
                <a:lnTo>
                  <a:pt x="32854" y="25514"/>
                </a:lnTo>
                <a:lnTo>
                  <a:pt x="32854" y="7365"/>
                </a:lnTo>
                <a:lnTo>
                  <a:pt x="2548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8" name="object 34"/>
          <p:cNvSpPr/>
          <p:nvPr userDrawn="1"/>
        </p:nvSpPr>
        <p:spPr>
          <a:xfrm>
            <a:off x="5053342" y="2970060"/>
            <a:ext cx="9855" cy="10782"/>
          </a:xfrm>
          <a:custGeom>
            <a:avLst/>
            <a:gdLst/>
            <a:ahLst/>
            <a:cxnLst/>
            <a:rect l="l" t="t" r="r" b="b"/>
            <a:pathLst>
              <a:path w="9855" h="10782">
                <a:moveTo>
                  <a:pt x="0" y="5391"/>
                </a:moveTo>
                <a:lnTo>
                  <a:pt x="9855" y="5391"/>
                </a:lnTo>
              </a:path>
            </a:pathLst>
          </a:custGeom>
          <a:ln w="12052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9" name="object 35"/>
          <p:cNvSpPr/>
          <p:nvPr userDrawn="1"/>
        </p:nvSpPr>
        <p:spPr>
          <a:xfrm>
            <a:off x="5080963" y="2980573"/>
            <a:ext cx="14579" cy="14592"/>
          </a:xfrm>
          <a:custGeom>
            <a:avLst/>
            <a:gdLst/>
            <a:ahLst/>
            <a:cxnLst/>
            <a:rect l="l" t="t" r="r" b="b"/>
            <a:pathLst>
              <a:path w="14579" h="14592">
                <a:moveTo>
                  <a:pt x="7607" y="0"/>
                </a:moveTo>
                <a:lnTo>
                  <a:pt x="0" y="7632"/>
                </a:lnTo>
                <a:lnTo>
                  <a:pt x="6959" y="14592"/>
                </a:lnTo>
                <a:lnTo>
                  <a:pt x="14579" y="6972"/>
                </a:lnTo>
                <a:lnTo>
                  <a:pt x="760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0" name="object 36"/>
          <p:cNvSpPr/>
          <p:nvPr userDrawn="1"/>
        </p:nvSpPr>
        <p:spPr>
          <a:xfrm>
            <a:off x="5095278" y="3012922"/>
            <a:ext cx="10769" cy="9855"/>
          </a:xfrm>
          <a:custGeom>
            <a:avLst/>
            <a:gdLst/>
            <a:ahLst/>
            <a:cxnLst/>
            <a:rect l="l" t="t" r="r" b="b"/>
            <a:pathLst>
              <a:path w="10769" h="9855">
                <a:moveTo>
                  <a:pt x="0" y="4927"/>
                </a:moveTo>
                <a:lnTo>
                  <a:pt x="10769" y="4927"/>
                </a:lnTo>
              </a:path>
            </a:pathLst>
          </a:custGeom>
          <a:ln w="11125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1" name="object 37"/>
          <p:cNvSpPr/>
          <p:nvPr userDrawn="1"/>
        </p:nvSpPr>
        <p:spPr>
          <a:xfrm>
            <a:off x="5080954" y="3040534"/>
            <a:ext cx="14592" cy="14592"/>
          </a:xfrm>
          <a:custGeom>
            <a:avLst/>
            <a:gdLst/>
            <a:ahLst/>
            <a:cxnLst/>
            <a:rect l="l" t="t" r="r" b="b"/>
            <a:pathLst>
              <a:path w="14592" h="14592">
                <a:moveTo>
                  <a:pt x="6972" y="0"/>
                </a:moveTo>
                <a:lnTo>
                  <a:pt x="0" y="6972"/>
                </a:lnTo>
                <a:lnTo>
                  <a:pt x="7620" y="14592"/>
                </a:lnTo>
                <a:lnTo>
                  <a:pt x="14592" y="7620"/>
                </a:lnTo>
                <a:lnTo>
                  <a:pt x="697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2" name="object 38"/>
          <p:cNvSpPr/>
          <p:nvPr userDrawn="1"/>
        </p:nvSpPr>
        <p:spPr>
          <a:xfrm>
            <a:off x="5053342" y="3054858"/>
            <a:ext cx="9855" cy="10782"/>
          </a:xfrm>
          <a:custGeom>
            <a:avLst/>
            <a:gdLst/>
            <a:ahLst/>
            <a:cxnLst/>
            <a:rect l="l" t="t" r="r" b="b"/>
            <a:pathLst>
              <a:path w="9855" h="10782">
                <a:moveTo>
                  <a:pt x="0" y="5391"/>
                </a:moveTo>
                <a:lnTo>
                  <a:pt x="9855" y="5391"/>
                </a:lnTo>
              </a:path>
            </a:pathLst>
          </a:custGeom>
          <a:ln w="12052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3" name="object 39"/>
          <p:cNvSpPr/>
          <p:nvPr userDrawn="1"/>
        </p:nvSpPr>
        <p:spPr>
          <a:xfrm>
            <a:off x="5021005" y="3040534"/>
            <a:ext cx="14579" cy="14592"/>
          </a:xfrm>
          <a:custGeom>
            <a:avLst/>
            <a:gdLst/>
            <a:ahLst/>
            <a:cxnLst/>
            <a:rect l="l" t="t" r="r" b="b"/>
            <a:pathLst>
              <a:path w="14579" h="14592">
                <a:moveTo>
                  <a:pt x="7607" y="0"/>
                </a:moveTo>
                <a:lnTo>
                  <a:pt x="0" y="7620"/>
                </a:lnTo>
                <a:lnTo>
                  <a:pt x="6959" y="14592"/>
                </a:lnTo>
                <a:lnTo>
                  <a:pt x="14579" y="6972"/>
                </a:lnTo>
                <a:lnTo>
                  <a:pt x="760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4" name="object 40"/>
          <p:cNvSpPr/>
          <p:nvPr userDrawn="1"/>
        </p:nvSpPr>
        <p:spPr>
          <a:xfrm>
            <a:off x="5010493" y="3012922"/>
            <a:ext cx="10769" cy="9855"/>
          </a:xfrm>
          <a:custGeom>
            <a:avLst/>
            <a:gdLst/>
            <a:ahLst/>
            <a:cxnLst/>
            <a:rect l="l" t="t" r="r" b="b"/>
            <a:pathLst>
              <a:path w="10769" h="9855">
                <a:moveTo>
                  <a:pt x="0" y="4927"/>
                </a:moveTo>
                <a:lnTo>
                  <a:pt x="10769" y="4927"/>
                </a:lnTo>
              </a:path>
            </a:pathLst>
          </a:custGeom>
          <a:ln w="11125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5" name="object 41"/>
          <p:cNvSpPr/>
          <p:nvPr userDrawn="1"/>
        </p:nvSpPr>
        <p:spPr>
          <a:xfrm>
            <a:off x="5020997" y="2980573"/>
            <a:ext cx="14592" cy="14592"/>
          </a:xfrm>
          <a:custGeom>
            <a:avLst/>
            <a:gdLst/>
            <a:ahLst/>
            <a:cxnLst/>
            <a:rect l="l" t="t" r="r" b="b"/>
            <a:pathLst>
              <a:path w="14592" h="14592">
                <a:moveTo>
                  <a:pt x="6972" y="0"/>
                </a:moveTo>
                <a:lnTo>
                  <a:pt x="0" y="6972"/>
                </a:lnTo>
                <a:lnTo>
                  <a:pt x="7620" y="14592"/>
                </a:lnTo>
                <a:lnTo>
                  <a:pt x="14592" y="7632"/>
                </a:lnTo>
                <a:lnTo>
                  <a:pt x="697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7" name="object 43"/>
          <p:cNvSpPr/>
          <p:nvPr userDrawn="1"/>
        </p:nvSpPr>
        <p:spPr>
          <a:xfrm>
            <a:off x="4918887" y="3568734"/>
            <a:ext cx="120741" cy="121496"/>
          </a:xfrm>
          <a:custGeom>
            <a:avLst/>
            <a:gdLst/>
            <a:ahLst/>
            <a:cxnLst/>
            <a:rect l="l" t="t" r="r" b="b"/>
            <a:pathLst>
              <a:path w="120741" h="121496">
                <a:moveTo>
                  <a:pt x="53249" y="0"/>
                </a:moveTo>
                <a:lnTo>
                  <a:pt x="10941" y="27056"/>
                </a:lnTo>
                <a:lnTo>
                  <a:pt x="0" y="71937"/>
                </a:lnTo>
                <a:lnTo>
                  <a:pt x="4224" y="85393"/>
                </a:lnTo>
                <a:lnTo>
                  <a:pt x="32322" y="114910"/>
                </a:lnTo>
                <a:lnTo>
                  <a:pt x="59859" y="121496"/>
                </a:lnTo>
                <a:lnTo>
                  <a:pt x="73003" y="120064"/>
                </a:lnTo>
                <a:lnTo>
                  <a:pt x="86023" y="115535"/>
                </a:lnTo>
                <a:lnTo>
                  <a:pt x="97525" y="108238"/>
                </a:lnTo>
                <a:lnTo>
                  <a:pt x="102446" y="103251"/>
                </a:lnTo>
                <a:lnTo>
                  <a:pt x="52261" y="103251"/>
                </a:lnTo>
                <a:lnTo>
                  <a:pt x="40783" y="99209"/>
                </a:lnTo>
                <a:lnTo>
                  <a:pt x="31067" y="91628"/>
                </a:lnTo>
                <a:lnTo>
                  <a:pt x="23679" y="80616"/>
                </a:lnTo>
                <a:lnTo>
                  <a:pt x="19182" y="66281"/>
                </a:lnTo>
                <a:lnTo>
                  <a:pt x="18144" y="48730"/>
                </a:lnTo>
                <a:lnTo>
                  <a:pt x="24055" y="36136"/>
                </a:lnTo>
                <a:lnTo>
                  <a:pt x="33509" y="26151"/>
                </a:lnTo>
                <a:lnTo>
                  <a:pt x="45710" y="19574"/>
                </a:lnTo>
                <a:lnTo>
                  <a:pt x="59859" y="17204"/>
                </a:lnTo>
                <a:lnTo>
                  <a:pt x="101159" y="17204"/>
                </a:lnTo>
                <a:lnTo>
                  <a:pt x="95846" y="12483"/>
                </a:lnTo>
                <a:lnTo>
                  <a:pt x="83536" y="5679"/>
                </a:lnTo>
                <a:lnTo>
                  <a:pt x="69259" y="1402"/>
                </a:lnTo>
                <a:lnTo>
                  <a:pt x="53249" y="0"/>
                </a:lnTo>
                <a:close/>
              </a:path>
              <a:path w="120741" h="121496">
                <a:moveTo>
                  <a:pt x="101159" y="17204"/>
                </a:moveTo>
                <a:lnTo>
                  <a:pt x="59859" y="17204"/>
                </a:lnTo>
                <a:lnTo>
                  <a:pt x="60841" y="17215"/>
                </a:lnTo>
                <a:lnTo>
                  <a:pt x="74256" y="19699"/>
                </a:lnTo>
                <a:lnTo>
                  <a:pt x="85880" y="26187"/>
                </a:lnTo>
                <a:lnTo>
                  <a:pt x="95016" y="36173"/>
                </a:lnTo>
                <a:lnTo>
                  <a:pt x="100964" y="49155"/>
                </a:lnTo>
                <a:lnTo>
                  <a:pt x="103028" y="64627"/>
                </a:lnTo>
                <a:lnTo>
                  <a:pt x="99804" y="77156"/>
                </a:lnTo>
                <a:lnTo>
                  <a:pt x="92819" y="87915"/>
                </a:lnTo>
                <a:lnTo>
                  <a:pt x="82369" y="96271"/>
                </a:lnTo>
                <a:lnTo>
                  <a:pt x="68751" y="101593"/>
                </a:lnTo>
                <a:lnTo>
                  <a:pt x="52261" y="103251"/>
                </a:lnTo>
                <a:lnTo>
                  <a:pt x="102446" y="103251"/>
                </a:lnTo>
                <a:lnTo>
                  <a:pt x="107128" y="98505"/>
                </a:lnTo>
                <a:lnTo>
                  <a:pt x="114453" y="86671"/>
                </a:lnTo>
                <a:lnTo>
                  <a:pt x="119117" y="73069"/>
                </a:lnTo>
                <a:lnTo>
                  <a:pt x="120741" y="58034"/>
                </a:lnTo>
                <a:lnTo>
                  <a:pt x="118637" y="44590"/>
                </a:lnTo>
                <a:lnTo>
                  <a:pt x="113631" y="32285"/>
                </a:lnTo>
                <a:lnTo>
                  <a:pt x="105956" y="21467"/>
                </a:lnTo>
                <a:lnTo>
                  <a:pt x="101159" y="1720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8" name="object 44"/>
          <p:cNvSpPr/>
          <p:nvPr userDrawn="1"/>
        </p:nvSpPr>
        <p:spPr>
          <a:xfrm>
            <a:off x="4974987" y="3534841"/>
            <a:ext cx="7518" cy="26746"/>
          </a:xfrm>
          <a:custGeom>
            <a:avLst/>
            <a:gdLst/>
            <a:ahLst/>
            <a:cxnLst/>
            <a:rect l="l" t="t" r="r" b="b"/>
            <a:pathLst>
              <a:path w="7518" h="26746">
                <a:moveTo>
                  <a:pt x="5841" y="0"/>
                </a:moveTo>
                <a:lnTo>
                  <a:pt x="1689" y="0"/>
                </a:lnTo>
                <a:lnTo>
                  <a:pt x="0" y="1689"/>
                </a:lnTo>
                <a:lnTo>
                  <a:pt x="0" y="25069"/>
                </a:lnTo>
                <a:lnTo>
                  <a:pt x="1689" y="26746"/>
                </a:lnTo>
                <a:lnTo>
                  <a:pt x="5841" y="26746"/>
                </a:lnTo>
                <a:lnTo>
                  <a:pt x="7518" y="25069"/>
                </a:lnTo>
                <a:lnTo>
                  <a:pt x="7518" y="1689"/>
                </a:lnTo>
                <a:lnTo>
                  <a:pt x="584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9" name="object 45"/>
          <p:cNvSpPr/>
          <p:nvPr userDrawn="1"/>
        </p:nvSpPr>
        <p:spPr>
          <a:xfrm>
            <a:off x="5025159" y="3561039"/>
            <a:ext cx="21856" cy="21488"/>
          </a:xfrm>
          <a:custGeom>
            <a:avLst/>
            <a:gdLst/>
            <a:ahLst/>
            <a:cxnLst/>
            <a:rect l="l" t="t" r="r" b="b"/>
            <a:pathLst>
              <a:path w="21856" h="21488">
                <a:moveTo>
                  <a:pt x="18910" y="0"/>
                </a:moveTo>
                <a:lnTo>
                  <a:pt x="16535" y="0"/>
                </a:lnTo>
                <a:lnTo>
                  <a:pt x="0" y="16535"/>
                </a:lnTo>
                <a:lnTo>
                  <a:pt x="0" y="18910"/>
                </a:lnTo>
                <a:lnTo>
                  <a:pt x="2209" y="21120"/>
                </a:lnTo>
                <a:lnTo>
                  <a:pt x="3162" y="21488"/>
                </a:lnTo>
                <a:lnTo>
                  <a:pt x="5092" y="21488"/>
                </a:lnTo>
                <a:lnTo>
                  <a:pt x="6057" y="21120"/>
                </a:lnTo>
                <a:lnTo>
                  <a:pt x="21856" y="5321"/>
                </a:lnTo>
                <a:lnTo>
                  <a:pt x="21856" y="2946"/>
                </a:lnTo>
                <a:lnTo>
                  <a:pt x="1891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0" name="object 46"/>
          <p:cNvSpPr/>
          <p:nvPr userDrawn="1"/>
        </p:nvSpPr>
        <p:spPr>
          <a:xfrm>
            <a:off x="5046456" y="3625533"/>
            <a:ext cx="26746" cy="7531"/>
          </a:xfrm>
          <a:custGeom>
            <a:avLst/>
            <a:gdLst/>
            <a:ahLst/>
            <a:cxnLst/>
            <a:rect l="l" t="t" r="r" b="b"/>
            <a:pathLst>
              <a:path w="26746" h="7531">
                <a:moveTo>
                  <a:pt x="25057" y="0"/>
                </a:moveTo>
                <a:lnTo>
                  <a:pt x="1689" y="0"/>
                </a:lnTo>
                <a:lnTo>
                  <a:pt x="0" y="1689"/>
                </a:lnTo>
                <a:lnTo>
                  <a:pt x="0" y="5854"/>
                </a:lnTo>
                <a:lnTo>
                  <a:pt x="1689" y="7531"/>
                </a:lnTo>
                <a:lnTo>
                  <a:pt x="25057" y="7531"/>
                </a:lnTo>
                <a:lnTo>
                  <a:pt x="26746" y="5854"/>
                </a:lnTo>
                <a:lnTo>
                  <a:pt x="26746" y="1689"/>
                </a:lnTo>
                <a:lnTo>
                  <a:pt x="2505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1" name="object 47"/>
          <p:cNvSpPr/>
          <p:nvPr userDrawn="1"/>
        </p:nvSpPr>
        <p:spPr>
          <a:xfrm>
            <a:off x="4910486" y="3561039"/>
            <a:ext cx="21843" cy="21488"/>
          </a:xfrm>
          <a:custGeom>
            <a:avLst/>
            <a:gdLst/>
            <a:ahLst/>
            <a:cxnLst/>
            <a:rect l="l" t="t" r="r" b="b"/>
            <a:pathLst>
              <a:path w="21843" h="21488">
                <a:moveTo>
                  <a:pt x="5321" y="0"/>
                </a:moveTo>
                <a:lnTo>
                  <a:pt x="2933" y="0"/>
                </a:lnTo>
                <a:lnTo>
                  <a:pt x="0" y="2946"/>
                </a:lnTo>
                <a:lnTo>
                  <a:pt x="0" y="5321"/>
                </a:lnTo>
                <a:lnTo>
                  <a:pt x="15786" y="21120"/>
                </a:lnTo>
                <a:lnTo>
                  <a:pt x="16763" y="21488"/>
                </a:lnTo>
                <a:lnTo>
                  <a:pt x="18681" y="21488"/>
                </a:lnTo>
                <a:lnTo>
                  <a:pt x="19646" y="21120"/>
                </a:lnTo>
                <a:lnTo>
                  <a:pt x="21843" y="18910"/>
                </a:lnTo>
                <a:lnTo>
                  <a:pt x="21843" y="16535"/>
                </a:lnTo>
                <a:lnTo>
                  <a:pt x="532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2" name="object 48"/>
          <p:cNvSpPr/>
          <p:nvPr userDrawn="1"/>
        </p:nvSpPr>
        <p:spPr>
          <a:xfrm>
            <a:off x="4884294" y="3625533"/>
            <a:ext cx="26733" cy="7531"/>
          </a:xfrm>
          <a:custGeom>
            <a:avLst/>
            <a:gdLst/>
            <a:ahLst/>
            <a:cxnLst/>
            <a:rect l="l" t="t" r="r" b="b"/>
            <a:pathLst>
              <a:path w="26733" h="7531">
                <a:moveTo>
                  <a:pt x="25057" y="0"/>
                </a:moveTo>
                <a:lnTo>
                  <a:pt x="1676" y="0"/>
                </a:lnTo>
                <a:lnTo>
                  <a:pt x="0" y="1689"/>
                </a:lnTo>
                <a:lnTo>
                  <a:pt x="0" y="5854"/>
                </a:lnTo>
                <a:lnTo>
                  <a:pt x="1676" y="7531"/>
                </a:lnTo>
                <a:lnTo>
                  <a:pt x="25057" y="7531"/>
                </a:lnTo>
                <a:lnTo>
                  <a:pt x="26733" y="5854"/>
                </a:lnTo>
                <a:lnTo>
                  <a:pt x="26733" y="1689"/>
                </a:lnTo>
                <a:lnTo>
                  <a:pt x="2505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3" name="object 49"/>
          <p:cNvSpPr/>
          <p:nvPr userDrawn="1"/>
        </p:nvSpPr>
        <p:spPr>
          <a:xfrm>
            <a:off x="4956570" y="3675265"/>
            <a:ext cx="44109" cy="54903"/>
          </a:xfrm>
          <a:custGeom>
            <a:avLst/>
            <a:gdLst/>
            <a:ahLst/>
            <a:cxnLst/>
            <a:rect l="l" t="t" r="r" b="b"/>
            <a:pathLst>
              <a:path w="44109" h="54903">
                <a:moveTo>
                  <a:pt x="43566" y="0"/>
                </a:moveTo>
                <a:lnTo>
                  <a:pt x="780" y="0"/>
                </a:lnTo>
                <a:lnTo>
                  <a:pt x="19" y="18681"/>
                </a:lnTo>
                <a:lnTo>
                  <a:pt x="0" y="31661"/>
                </a:lnTo>
                <a:lnTo>
                  <a:pt x="520" y="38565"/>
                </a:lnTo>
                <a:lnTo>
                  <a:pt x="10910" y="51780"/>
                </a:lnTo>
                <a:lnTo>
                  <a:pt x="21940" y="54903"/>
                </a:lnTo>
                <a:lnTo>
                  <a:pt x="39836" y="51961"/>
                </a:lnTo>
                <a:lnTo>
                  <a:pt x="43528" y="41455"/>
                </a:lnTo>
                <a:lnTo>
                  <a:pt x="43617" y="39192"/>
                </a:lnTo>
                <a:lnTo>
                  <a:pt x="8476" y="39192"/>
                </a:lnTo>
                <a:lnTo>
                  <a:pt x="6787" y="37503"/>
                </a:lnTo>
                <a:lnTo>
                  <a:pt x="6787" y="33350"/>
                </a:lnTo>
                <a:lnTo>
                  <a:pt x="8476" y="31661"/>
                </a:lnTo>
                <a:lnTo>
                  <a:pt x="43913" y="31661"/>
                </a:lnTo>
                <a:lnTo>
                  <a:pt x="44109" y="26677"/>
                </a:lnTo>
                <a:lnTo>
                  <a:pt x="44103" y="26200"/>
                </a:lnTo>
                <a:lnTo>
                  <a:pt x="8476" y="26200"/>
                </a:lnTo>
                <a:lnTo>
                  <a:pt x="6787" y="24536"/>
                </a:lnTo>
                <a:lnTo>
                  <a:pt x="6787" y="20370"/>
                </a:lnTo>
                <a:lnTo>
                  <a:pt x="8476" y="18681"/>
                </a:lnTo>
                <a:lnTo>
                  <a:pt x="44012" y="18681"/>
                </a:lnTo>
                <a:lnTo>
                  <a:pt x="43912" y="10449"/>
                </a:lnTo>
                <a:lnTo>
                  <a:pt x="43566" y="0"/>
                </a:lnTo>
                <a:close/>
              </a:path>
              <a:path w="44109" h="54903">
                <a:moveTo>
                  <a:pt x="43913" y="31661"/>
                </a:moveTo>
                <a:lnTo>
                  <a:pt x="35692" y="31661"/>
                </a:lnTo>
                <a:lnTo>
                  <a:pt x="37381" y="33350"/>
                </a:lnTo>
                <a:lnTo>
                  <a:pt x="37381" y="37503"/>
                </a:lnTo>
                <a:lnTo>
                  <a:pt x="35692" y="39192"/>
                </a:lnTo>
                <a:lnTo>
                  <a:pt x="43617" y="39192"/>
                </a:lnTo>
                <a:lnTo>
                  <a:pt x="43913" y="31661"/>
                </a:lnTo>
                <a:close/>
              </a:path>
              <a:path w="44109" h="54903">
                <a:moveTo>
                  <a:pt x="44012" y="18681"/>
                </a:moveTo>
                <a:lnTo>
                  <a:pt x="35692" y="18681"/>
                </a:lnTo>
                <a:lnTo>
                  <a:pt x="37381" y="20370"/>
                </a:lnTo>
                <a:lnTo>
                  <a:pt x="37381" y="24536"/>
                </a:lnTo>
                <a:lnTo>
                  <a:pt x="35692" y="26200"/>
                </a:lnTo>
                <a:lnTo>
                  <a:pt x="44103" y="26200"/>
                </a:lnTo>
                <a:lnTo>
                  <a:pt x="44012" y="1868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0" name="Zástupný symbol pro obsah 2"/>
          <p:cNvSpPr>
            <a:spLocks noGrp="1"/>
          </p:cNvSpPr>
          <p:nvPr>
            <p:ph idx="13"/>
          </p:nvPr>
        </p:nvSpPr>
        <p:spPr>
          <a:xfrm>
            <a:off x="929998" y="4345804"/>
            <a:ext cx="7175995" cy="768013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500"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9" name="object 2"/>
          <p:cNvSpPr/>
          <p:nvPr userDrawn="1"/>
        </p:nvSpPr>
        <p:spPr>
          <a:xfrm>
            <a:off x="1029750" y="2566868"/>
            <a:ext cx="1122298" cy="1122299"/>
          </a:xfrm>
          <a:custGeom>
            <a:avLst/>
            <a:gdLst/>
            <a:ahLst/>
            <a:cxnLst/>
            <a:rect l="l" t="t" r="r" b="b"/>
            <a:pathLst>
              <a:path w="1122299" h="1122299">
                <a:moveTo>
                  <a:pt x="561149" y="1122299"/>
                </a:moveTo>
                <a:lnTo>
                  <a:pt x="607172" y="1120438"/>
                </a:lnTo>
                <a:lnTo>
                  <a:pt x="652171" y="1114954"/>
                </a:lnTo>
                <a:lnTo>
                  <a:pt x="696001" y="1105990"/>
                </a:lnTo>
                <a:lnTo>
                  <a:pt x="738517" y="1093691"/>
                </a:lnTo>
                <a:lnTo>
                  <a:pt x="779575" y="1078201"/>
                </a:lnTo>
                <a:lnTo>
                  <a:pt x="819031" y="1059665"/>
                </a:lnTo>
                <a:lnTo>
                  <a:pt x="856740" y="1038226"/>
                </a:lnTo>
                <a:lnTo>
                  <a:pt x="892558" y="1014030"/>
                </a:lnTo>
                <a:lnTo>
                  <a:pt x="926341" y="987221"/>
                </a:lnTo>
                <a:lnTo>
                  <a:pt x="957943" y="957943"/>
                </a:lnTo>
                <a:lnTo>
                  <a:pt x="987221" y="926341"/>
                </a:lnTo>
                <a:lnTo>
                  <a:pt x="1014030" y="892558"/>
                </a:lnTo>
                <a:lnTo>
                  <a:pt x="1038226" y="856740"/>
                </a:lnTo>
                <a:lnTo>
                  <a:pt x="1059665" y="819031"/>
                </a:lnTo>
                <a:lnTo>
                  <a:pt x="1078201" y="779575"/>
                </a:lnTo>
                <a:lnTo>
                  <a:pt x="1093691" y="738517"/>
                </a:lnTo>
                <a:lnTo>
                  <a:pt x="1105990" y="696001"/>
                </a:lnTo>
                <a:lnTo>
                  <a:pt x="1114954" y="652171"/>
                </a:lnTo>
                <a:lnTo>
                  <a:pt x="1120438" y="607172"/>
                </a:lnTo>
                <a:lnTo>
                  <a:pt x="1122299" y="561149"/>
                </a:lnTo>
                <a:lnTo>
                  <a:pt x="1120438" y="515126"/>
                </a:lnTo>
                <a:lnTo>
                  <a:pt x="1114954" y="470127"/>
                </a:lnTo>
                <a:lnTo>
                  <a:pt x="1105990" y="426297"/>
                </a:lnTo>
                <a:lnTo>
                  <a:pt x="1093691" y="383781"/>
                </a:lnTo>
                <a:lnTo>
                  <a:pt x="1078201" y="342723"/>
                </a:lnTo>
                <a:lnTo>
                  <a:pt x="1059665" y="303267"/>
                </a:lnTo>
                <a:lnTo>
                  <a:pt x="1038226" y="265558"/>
                </a:lnTo>
                <a:lnTo>
                  <a:pt x="1014030" y="229740"/>
                </a:lnTo>
                <a:lnTo>
                  <a:pt x="987221" y="195957"/>
                </a:lnTo>
                <a:lnTo>
                  <a:pt x="957943" y="164355"/>
                </a:lnTo>
                <a:lnTo>
                  <a:pt x="926341" y="135077"/>
                </a:lnTo>
                <a:lnTo>
                  <a:pt x="892558" y="108268"/>
                </a:lnTo>
                <a:lnTo>
                  <a:pt x="856740" y="84072"/>
                </a:lnTo>
                <a:lnTo>
                  <a:pt x="819031" y="62633"/>
                </a:lnTo>
                <a:lnTo>
                  <a:pt x="779575" y="44097"/>
                </a:lnTo>
                <a:lnTo>
                  <a:pt x="738517" y="28607"/>
                </a:lnTo>
                <a:lnTo>
                  <a:pt x="696001" y="16308"/>
                </a:lnTo>
                <a:lnTo>
                  <a:pt x="652171" y="7344"/>
                </a:lnTo>
                <a:lnTo>
                  <a:pt x="607172" y="1860"/>
                </a:lnTo>
                <a:lnTo>
                  <a:pt x="561149" y="0"/>
                </a:lnTo>
                <a:lnTo>
                  <a:pt x="515126" y="1860"/>
                </a:lnTo>
                <a:lnTo>
                  <a:pt x="470127" y="7344"/>
                </a:lnTo>
                <a:lnTo>
                  <a:pt x="426297" y="16308"/>
                </a:lnTo>
                <a:lnTo>
                  <a:pt x="383781" y="28607"/>
                </a:lnTo>
                <a:lnTo>
                  <a:pt x="342723" y="44097"/>
                </a:lnTo>
                <a:lnTo>
                  <a:pt x="303267" y="62633"/>
                </a:lnTo>
                <a:lnTo>
                  <a:pt x="265558" y="84072"/>
                </a:lnTo>
                <a:lnTo>
                  <a:pt x="229740" y="108268"/>
                </a:lnTo>
                <a:lnTo>
                  <a:pt x="195957" y="135077"/>
                </a:lnTo>
                <a:lnTo>
                  <a:pt x="164355" y="164355"/>
                </a:lnTo>
                <a:lnTo>
                  <a:pt x="135077" y="195957"/>
                </a:lnTo>
                <a:lnTo>
                  <a:pt x="108268" y="229740"/>
                </a:lnTo>
                <a:lnTo>
                  <a:pt x="84072" y="265558"/>
                </a:lnTo>
                <a:lnTo>
                  <a:pt x="62633" y="303267"/>
                </a:lnTo>
                <a:lnTo>
                  <a:pt x="44097" y="342723"/>
                </a:lnTo>
                <a:lnTo>
                  <a:pt x="28607" y="383781"/>
                </a:lnTo>
                <a:lnTo>
                  <a:pt x="16308" y="426297"/>
                </a:lnTo>
                <a:lnTo>
                  <a:pt x="7344" y="470127"/>
                </a:lnTo>
                <a:lnTo>
                  <a:pt x="1860" y="515126"/>
                </a:lnTo>
                <a:lnTo>
                  <a:pt x="0" y="561149"/>
                </a:lnTo>
                <a:lnTo>
                  <a:pt x="1860" y="607172"/>
                </a:lnTo>
                <a:lnTo>
                  <a:pt x="7344" y="652171"/>
                </a:lnTo>
                <a:lnTo>
                  <a:pt x="16308" y="696001"/>
                </a:lnTo>
                <a:lnTo>
                  <a:pt x="28607" y="738517"/>
                </a:lnTo>
                <a:lnTo>
                  <a:pt x="44097" y="779575"/>
                </a:lnTo>
                <a:lnTo>
                  <a:pt x="62633" y="819031"/>
                </a:lnTo>
                <a:lnTo>
                  <a:pt x="84072" y="856740"/>
                </a:lnTo>
                <a:lnTo>
                  <a:pt x="108268" y="892558"/>
                </a:lnTo>
                <a:lnTo>
                  <a:pt x="135077" y="926341"/>
                </a:lnTo>
                <a:lnTo>
                  <a:pt x="164355" y="957943"/>
                </a:lnTo>
                <a:lnTo>
                  <a:pt x="195957" y="987221"/>
                </a:lnTo>
                <a:lnTo>
                  <a:pt x="229740" y="1014030"/>
                </a:lnTo>
                <a:lnTo>
                  <a:pt x="265558" y="1038226"/>
                </a:lnTo>
                <a:lnTo>
                  <a:pt x="303267" y="1059665"/>
                </a:lnTo>
                <a:lnTo>
                  <a:pt x="342723" y="1078201"/>
                </a:lnTo>
                <a:lnTo>
                  <a:pt x="383781" y="1093691"/>
                </a:lnTo>
                <a:lnTo>
                  <a:pt x="426297" y="1105990"/>
                </a:lnTo>
                <a:lnTo>
                  <a:pt x="470127" y="1114954"/>
                </a:lnTo>
                <a:lnTo>
                  <a:pt x="515126" y="1120438"/>
                </a:lnTo>
                <a:lnTo>
                  <a:pt x="561149" y="1122299"/>
                </a:lnTo>
                <a:close/>
              </a:path>
            </a:pathLst>
          </a:custGeom>
          <a:ln w="114300">
            <a:solidFill>
              <a:srgbClr val="E2E3E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1" name="object 3"/>
          <p:cNvSpPr/>
          <p:nvPr userDrawn="1"/>
        </p:nvSpPr>
        <p:spPr>
          <a:xfrm>
            <a:off x="1036350" y="2566868"/>
            <a:ext cx="1122298" cy="1122299"/>
          </a:xfrm>
          <a:custGeom>
            <a:avLst/>
            <a:gdLst/>
            <a:ahLst/>
            <a:cxnLst/>
            <a:rect l="l" t="t" r="r" b="b"/>
            <a:pathLst>
              <a:path w="1122299" h="1122299">
                <a:moveTo>
                  <a:pt x="0" y="561149"/>
                </a:moveTo>
                <a:lnTo>
                  <a:pt x="1860" y="607172"/>
                </a:lnTo>
                <a:lnTo>
                  <a:pt x="7344" y="652171"/>
                </a:lnTo>
                <a:lnTo>
                  <a:pt x="16308" y="696001"/>
                </a:lnTo>
                <a:lnTo>
                  <a:pt x="28607" y="738517"/>
                </a:lnTo>
                <a:lnTo>
                  <a:pt x="44097" y="779575"/>
                </a:lnTo>
                <a:lnTo>
                  <a:pt x="62633" y="819031"/>
                </a:lnTo>
                <a:lnTo>
                  <a:pt x="84072" y="856740"/>
                </a:lnTo>
                <a:lnTo>
                  <a:pt x="108268" y="892558"/>
                </a:lnTo>
                <a:lnTo>
                  <a:pt x="135077" y="926341"/>
                </a:lnTo>
                <a:lnTo>
                  <a:pt x="164355" y="957943"/>
                </a:lnTo>
                <a:lnTo>
                  <a:pt x="195957" y="987221"/>
                </a:lnTo>
                <a:lnTo>
                  <a:pt x="229740" y="1014030"/>
                </a:lnTo>
                <a:lnTo>
                  <a:pt x="265558" y="1038226"/>
                </a:lnTo>
                <a:lnTo>
                  <a:pt x="303267" y="1059665"/>
                </a:lnTo>
                <a:lnTo>
                  <a:pt x="342723" y="1078201"/>
                </a:lnTo>
                <a:lnTo>
                  <a:pt x="383781" y="1093691"/>
                </a:lnTo>
                <a:lnTo>
                  <a:pt x="426297" y="1105990"/>
                </a:lnTo>
                <a:lnTo>
                  <a:pt x="470127" y="1114954"/>
                </a:lnTo>
                <a:lnTo>
                  <a:pt x="515126" y="1120438"/>
                </a:lnTo>
                <a:lnTo>
                  <a:pt x="561149" y="1122299"/>
                </a:lnTo>
                <a:lnTo>
                  <a:pt x="607172" y="1120438"/>
                </a:lnTo>
                <a:lnTo>
                  <a:pt x="652171" y="1114954"/>
                </a:lnTo>
                <a:lnTo>
                  <a:pt x="696001" y="1105990"/>
                </a:lnTo>
                <a:lnTo>
                  <a:pt x="738517" y="1093691"/>
                </a:lnTo>
                <a:lnTo>
                  <a:pt x="779575" y="1078201"/>
                </a:lnTo>
                <a:lnTo>
                  <a:pt x="819031" y="1059665"/>
                </a:lnTo>
                <a:lnTo>
                  <a:pt x="856740" y="1038226"/>
                </a:lnTo>
                <a:lnTo>
                  <a:pt x="892558" y="1014030"/>
                </a:lnTo>
                <a:lnTo>
                  <a:pt x="926341" y="987221"/>
                </a:lnTo>
                <a:lnTo>
                  <a:pt x="957943" y="957943"/>
                </a:lnTo>
                <a:lnTo>
                  <a:pt x="987221" y="926341"/>
                </a:lnTo>
                <a:lnTo>
                  <a:pt x="1014030" y="892558"/>
                </a:lnTo>
                <a:lnTo>
                  <a:pt x="1038226" y="856740"/>
                </a:lnTo>
                <a:lnTo>
                  <a:pt x="1059665" y="819031"/>
                </a:lnTo>
                <a:lnTo>
                  <a:pt x="1078201" y="779575"/>
                </a:lnTo>
                <a:lnTo>
                  <a:pt x="1093691" y="738517"/>
                </a:lnTo>
                <a:lnTo>
                  <a:pt x="1105990" y="696001"/>
                </a:lnTo>
                <a:lnTo>
                  <a:pt x="1114954" y="652171"/>
                </a:lnTo>
                <a:lnTo>
                  <a:pt x="1120438" y="607172"/>
                </a:lnTo>
                <a:lnTo>
                  <a:pt x="1122299" y="561149"/>
                </a:lnTo>
                <a:lnTo>
                  <a:pt x="1120438" y="515126"/>
                </a:lnTo>
                <a:lnTo>
                  <a:pt x="1114954" y="470127"/>
                </a:lnTo>
                <a:lnTo>
                  <a:pt x="1105990" y="426297"/>
                </a:lnTo>
                <a:lnTo>
                  <a:pt x="1093691" y="383781"/>
                </a:lnTo>
                <a:lnTo>
                  <a:pt x="1078201" y="342723"/>
                </a:lnTo>
                <a:lnTo>
                  <a:pt x="1059665" y="303267"/>
                </a:lnTo>
                <a:lnTo>
                  <a:pt x="1038226" y="265558"/>
                </a:lnTo>
                <a:lnTo>
                  <a:pt x="1014030" y="229740"/>
                </a:lnTo>
                <a:lnTo>
                  <a:pt x="987221" y="195957"/>
                </a:lnTo>
                <a:lnTo>
                  <a:pt x="957943" y="164355"/>
                </a:lnTo>
                <a:lnTo>
                  <a:pt x="926341" y="135077"/>
                </a:lnTo>
                <a:lnTo>
                  <a:pt x="892558" y="108268"/>
                </a:lnTo>
                <a:lnTo>
                  <a:pt x="856740" y="84072"/>
                </a:lnTo>
                <a:lnTo>
                  <a:pt x="819031" y="62633"/>
                </a:lnTo>
                <a:lnTo>
                  <a:pt x="779575" y="44097"/>
                </a:lnTo>
                <a:lnTo>
                  <a:pt x="738517" y="28607"/>
                </a:lnTo>
                <a:lnTo>
                  <a:pt x="696001" y="16308"/>
                </a:lnTo>
                <a:lnTo>
                  <a:pt x="652171" y="7344"/>
                </a:lnTo>
                <a:lnTo>
                  <a:pt x="607172" y="1860"/>
                </a:lnTo>
                <a:lnTo>
                  <a:pt x="561149" y="0"/>
                </a:lnTo>
              </a:path>
            </a:pathLst>
          </a:custGeom>
          <a:ln w="215900">
            <a:solidFill>
              <a:srgbClr val="006666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2" name="object 4"/>
          <p:cNvSpPr/>
          <p:nvPr userDrawn="1"/>
        </p:nvSpPr>
        <p:spPr>
          <a:xfrm>
            <a:off x="3952149" y="2566868"/>
            <a:ext cx="1122299" cy="1122299"/>
          </a:xfrm>
          <a:custGeom>
            <a:avLst/>
            <a:gdLst/>
            <a:ahLst/>
            <a:cxnLst/>
            <a:rect l="l" t="t" r="r" b="b"/>
            <a:pathLst>
              <a:path w="1122299" h="1122299">
                <a:moveTo>
                  <a:pt x="561149" y="1122299"/>
                </a:moveTo>
                <a:lnTo>
                  <a:pt x="607172" y="1120438"/>
                </a:lnTo>
                <a:lnTo>
                  <a:pt x="652171" y="1114954"/>
                </a:lnTo>
                <a:lnTo>
                  <a:pt x="696001" y="1105990"/>
                </a:lnTo>
                <a:lnTo>
                  <a:pt x="738517" y="1093691"/>
                </a:lnTo>
                <a:lnTo>
                  <a:pt x="779575" y="1078201"/>
                </a:lnTo>
                <a:lnTo>
                  <a:pt x="819031" y="1059665"/>
                </a:lnTo>
                <a:lnTo>
                  <a:pt x="856740" y="1038226"/>
                </a:lnTo>
                <a:lnTo>
                  <a:pt x="892558" y="1014030"/>
                </a:lnTo>
                <a:lnTo>
                  <a:pt x="926341" y="987221"/>
                </a:lnTo>
                <a:lnTo>
                  <a:pt x="957943" y="957943"/>
                </a:lnTo>
                <a:lnTo>
                  <a:pt x="987221" y="926341"/>
                </a:lnTo>
                <a:lnTo>
                  <a:pt x="1014030" y="892558"/>
                </a:lnTo>
                <a:lnTo>
                  <a:pt x="1038226" y="856740"/>
                </a:lnTo>
                <a:lnTo>
                  <a:pt x="1059665" y="819031"/>
                </a:lnTo>
                <a:lnTo>
                  <a:pt x="1078201" y="779575"/>
                </a:lnTo>
                <a:lnTo>
                  <a:pt x="1093691" y="738517"/>
                </a:lnTo>
                <a:lnTo>
                  <a:pt x="1105990" y="696001"/>
                </a:lnTo>
                <a:lnTo>
                  <a:pt x="1114954" y="652171"/>
                </a:lnTo>
                <a:lnTo>
                  <a:pt x="1120438" y="607172"/>
                </a:lnTo>
                <a:lnTo>
                  <a:pt x="1122299" y="561149"/>
                </a:lnTo>
                <a:lnTo>
                  <a:pt x="1120438" y="515126"/>
                </a:lnTo>
                <a:lnTo>
                  <a:pt x="1114954" y="470127"/>
                </a:lnTo>
                <a:lnTo>
                  <a:pt x="1105990" y="426297"/>
                </a:lnTo>
                <a:lnTo>
                  <a:pt x="1093691" y="383781"/>
                </a:lnTo>
                <a:lnTo>
                  <a:pt x="1078201" y="342723"/>
                </a:lnTo>
                <a:lnTo>
                  <a:pt x="1059665" y="303267"/>
                </a:lnTo>
                <a:lnTo>
                  <a:pt x="1038226" y="265558"/>
                </a:lnTo>
                <a:lnTo>
                  <a:pt x="1014030" y="229740"/>
                </a:lnTo>
                <a:lnTo>
                  <a:pt x="987221" y="195957"/>
                </a:lnTo>
                <a:lnTo>
                  <a:pt x="957943" y="164355"/>
                </a:lnTo>
                <a:lnTo>
                  <a:pt x="926341" y="135077"/>
                </a:lnTo>
                <a:lnTo>
                  <a:pt x="892558" y="108268"/>
                </a:lnTo>
                <a:lnTo>
                  <a:pt x="856740" y="84072"/>
                </a:lnTo>
                <a:lnTo>
                  <a:pt x="819031" y="62633"/>
                </a:lnTo>
                <a:lnTo>
                  <a:pt x="779575" y="44097"/>
                </a:lnTo>
                <a:lnTo>
                  <a:pt x="738517" y="28607"/>
                </a:lnTo>
                <a:lnTo>
                  <a:pt x="696001" y="16308"/>
                </a:lnTo>
                <a:lnTo>
                  <a:pt x="652171" y="7344"/>
                </a:lnTo>
                <a:lnTo>
                  <a:pt x="607172" y="1860"/>
                </a:lnTo>
                <a:lnTo>
                  <a:pt x="561149" y="0"/>
                </a:lnTo>
                <a:lnTo>
                  <a:pt x="515126" y="1860"/>
                </a:lnTo>
                <a:lnTo>
                  <a:pt x="470127" y="7344"/>
                </a:lnTo>
                <a:lnTo>
                  <a:pt x="426297" y="16308"/>
                </a:lnTo>
                <a:lnTo>
                  <a:pt x="383781" y="28607"/>
                </a:lnTo>
                <a:lnTo>
                  <a:pt x="342723" y="44097"/>
                </a:lnTo>
                <a:lnTo>
                  <a:pt x="303267" y="62633"/>
                </a:lnTo>
                <a:lnTo>
                  <a:pt x="265558" y="84072"/>
                </a:lnTo>
                <a:lnTo>
                  <a:pt x="229740" y="108268"/>
                </a:lnTo>
                <a:lnTo>
                  <a:pt x="195957" y="135077"/>
                </a:lnTo>
                <a:lnTo>
                  <a:pt x="164355" y="164355"/>
                </a:lnTo>
                <a:lnTo>
                  <a:pt x="135077" y="195957"/>
                </a:lnTo>
                <a:lnTo>
                  <a:pt x="108268" y="229740"/>
                </a:lnTo>
                <a:lnTo>
                  <a:pt x="84072" y="265558"/>
                </a:lnTo>
                <a:lnTo>
                  <a:pt x="62633" y="303267"/>
                </a:lnTo>
                <a:lnTo>
                  <a:pt x="44097" y="342723"/>
                </a:lnTo>
                <a:lnTo>
                  <a:pt x="28607" y="383781"/>
                </a:lnTo>
                <a:lnTo>
                  <a:pt x="16308" y="426297"/>
                </a:lnTo>
                <a:lnTo>
                  <a:pt x="7344" y="470127"/>
                </a:lnTo>
                <a:lnTo>
                  <a:pt x="1860" y="515126"/>
                </a:lnTo>
                <a:lnTo>
                  <a:pt x="0" y="561149"/>
                </a:lnTo>
                <a:lnTo>
                  <a:pt x="1860" y="607172"/>
                </a:lnTo>
                <a:lnTo>
                  <a:pt x="7344" y="652171"/>
                </a:lnTo>
                <a:lnTo>
                  <a:pt x="16308" y="696001"/>
                </a:lnTo>
                <a:lnTo>
                  <a:pt x="28607" y="738517"/>
                </a:lnTo>
                <a:lnTo>
                  <a:pt x="44097" y="779575"/>
                </a:lnTo>
                <a:lnTo>
                  <a:pt x="62633" y="819031"/>
                </a:lnTo>
                <a:lnTo>
                  <a:pt x="84072" y="856740"/>
                </a:lnTo>
                <a:lnTo>
                  <a:pt x="108268" y="892558"/>
                </a:lnTo>
                <a:lnTo>
                  <a:pt x="135077" y="926341"/>
                </a:lnTo>
                <a:lnTo>
                  <a:pt x="164355" y="957943"/>
                </a:lnTo>
                <a:lnTo>
                  <a:pt x="195957" y="987221"/>
                </a:lnTo>
                <a:lnTo>
                  <a:pt x="229740" y="1014030"/>
                </a:lnTo>
                <a:lnTo>
                  <a:pt x="265558" y="1038226"/>
                </a:lnTo>
                <a:lnTo>
                  <a:pt x="303267" y="1059665"/>
                </a:lnTo>
                <a:lnTo>
                  <a:pt x="342723" y="1078201"/>
                </a:lnTo>
                <a:lnTo>
                  <a:pt x="383781" y="1093691"/>
                </a:lnTo>
                <a:lnTo>
                  <a:pt x="426297" y="1105990"/>
                </a:lnTo>
                <a:lnTo>
                  <a:pt x="470127" y="1114954"/>
                </a:lnTo>
                <a:lnTo>
                  <a:pt x="515126" y="1120438"/>
                </a:lnTo>
                <a:lnTo>
                  <a:pt x="561149" y="1122299"/>
                </a:lnTo>
                <a:close/>
              </a:path>
            </a:pathLst>
          </a:custGeom>
          <a:ln w="114300">
            <a:solidFill>
              <a:srgbClr val="E2E3E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3" name="object 5"/>
          <p:cNvSpPr/>
          <p:nvPr userDrawn="1"/>
        </p:nvSpPr>
        <p:spPr>
          <a:xfrm>
            <a:off x="4519899" y="2566868"/>
            <a:ext cx="561149" cy="1122299"/>
          </a:xfrm>
          <a:custGeom>
            <a:avLst/>
            <a:gdLst/>
            <a:ahLst/>
            <a:cxnLst/>
            <a:rect l="l" t="t" r="r" b="b"/>
            <a:pathLst>
              <a:path w="561149" h="1122299">
                <a:moveTo>
                  <a:pt x="0" y="1122299"/>
                </a:moveTo>
                <a:lnTo>
                  <a:pt x="46023" y="1120438"/>
                </a:lnTo>
                <a:lnTo>
                  <a:pt x="91022" y="1114954"/>
                </a:lnTo>
                <a:lnTo>
                  <a:pt x="134851" y="1105990"/>
                </a:lnTo>
                <a:lnTo>
                  <a:pt x="177368" y="1093691"/>
                </a:lnTo>
                <a:lnTo>
                  <a:pt x="218426" y="1078201"/>
                </a:lnTo>
                <a:lnTo>
                  <a:pt x="257882" y="1059665"/>
                </a:lnTo>
                <a:lnTo>
                  <a:pt x="295591" y="1038226"/>
                </a:lnTo>
                <a:lnTo>
                  <a:pt x="331409" y="1014030"/>
                </a:lnTo>
                <a:lnTo>
                  <a:pt x="365191" y="987221"/>
                </a:lnTo>
                <a:lnTo>
                  <a:pt x="396794" y="957943"/>
                </a:lnTo>
                <a:lnTo>
                  <a:pt x="426072" y="926341"/>
                </a:lnTo>
                <a:lnTo>
                  <a:pt x="452881" y="892558"/>
                </a:lnTo>
                <a:lnTo>
                  <a:pt x="477077" y="856740"/>
                </a:lnTo>
                <a:lnTo>
                  <a:pt x="498515" y="819031"/>
                </a:lnTo>
                <a:lnTo>
                  <a:pt x="517052" y="779575"/>
                </a:lnTo>
                <a:lnTo>
                  <a:pt x="532542" y="738517"/>
                </a:lnTo>
                <a:lnTo>
                  <a:pt x="544841" y="696001"/>
                </a:lnTo>
                <a:lnTo>
                  <a:pt x="553805" y="652171"/>
                </a:lnTo>
                <a:lnTo>
                  <a:pt x="559289" y="607172"/>
                </a:lnTo>
                <a:lnTo>
                  <a:pt x="561149" y="561149"/>
                </a:lnTo>
                <a:lnTo>
                  <a:pt x="559289" y="515126"/>
                </a:lnTo>
                <a:lnTo>
                  <a:pt x="553805" y="470127"/>
                </a:lnTo>
                <a:lnTo>
                  <a:pt x="544841" y="426297"/>
                </a:lnTo>
                <a:lnTo>
                  <a:pt x="532542" y="383781"/>
                </a:lnTo>
                <a:lnTo>
                  <a:pt x="517052" y="342723"/>
                </a:lnTo>
                <a:lnTo>
                  <a:pt x="498515" y="303267"/>
                </a:lnTo>
                <a:lnTo>
                  <a:pt x="477077" y="265558"/>
                </a:lnTo>
                <a:lnTo>
                  <a:pt x="452881" y="229740"/>
                </a:lnTo>
                <a:lnTo>
                  <a:pt x="426072" y="195957"/>
                </a:lnTo>
                <a:lnTo>
                  <a:pt x="396794" y="164355"/>
                </a:lnTo>
                <a:lnTo>
                  <a:pt x="365191" y="135077"/>
                </a:lnTo>
                <a:lnTo>
                  <a:pt x="331409" y="108268"/>
                </a:lnTo>
                <a:lnTo>
                  <a:pt x="295591" y="84072"/>
                </a:lnTo>
                <a:lnTo>
                  <a:pt x="257882" y="62633"/>
                </a:lnTo>
                <a:lnTo>
                  <a:pt x="218426" y="44097"/>
                </a:lnTo>
                <a:lnTo>
                  <a:pt x="177368" y="28607"/>
                </a:lnTo>
                <a:lnTo>
                  <a:pt x="134851" y="16308"/>
                </a:lnTo>
                <a:lnTo>
                  <a:pt x="91022" y="7344"/>
                </a:lnTo>
                <a:lnTo>
                  <a:pt x="46023" y="1860"/>
                </a:lnTo>
                <a:lnTo>
                  <a:pt x="0" y="0"/>
                </a:lnTo>
              </a:path>
            </a:pathLst>
          </a:custGeom>
          <a:ln w="215899">
            <a:solidFill>
              <a:srgbClr val="006666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4" name="object 6"/>
          <p:cNvSpPr/>
          <p:nvPr userDrawn="1"/>
        </p:nvSpPr>
        <p:spPr>
          <a:xfrm>
            <a:off x="6866850" y="2566868"/>
            <a:ext cx="1122299" cy="1122299"/>
          </a:xfrm>
          <a:custGeom>
            <a:avLst/>
            <a:gdLst/>
            <a:ahLst/>
            <a:cxnLst/>
            <a:rect l="l" t="t" r="r" b="b"/>
            <a:pathLst>
              <a:path w="1122299" h="1122299">
                <a:moveTo>
                  <a:pt x="561149" y="1122299"/>
                </a:moveTo>
                <a:lnTo>
                  <a:pt x="607172" y="1120438"/>
                </a:lnTo>
                <a:lnTo>
                  <a:pt x="652171" y="1114954"/>
                </a:lnTo>
                <a:lnTo>
                  <a:pt x="696001" y="1105990"/>
                </a:lnTo>
                <a:lnTo>
                  <a:pt x="738517" y="1093691"/>
                </a:lnTo>
                <a:lnTo>
                  <a:pt x="779575" y="1078201"/>
                </a:lnTo>
                <a:lnTo>
                  <a:pt x="819031" y="1059665"/>
                </a:lnTo>
                <a:lnTo>
                  <a:pt x="856740" y="1038226"/>
                </a:lnTo>
                <a:lnTo>
                  <a:pt x="892558" y="1014030"/>
                </a:lnTo>
                <a:lnTo>
                  <a:pt x="926341" y="987221"/>
                </a:lnTo>
                <a:lnTo>
                  <a:pt x="957943" y="957943"/>
                </a:lnTo>
                <a:lnTo>
                  <a:pt x="987221" y="926341"/>
                </a:lnTo>
                <a:lnTo>
                  <a:pt x="1014030" y="892558"/>
                </a:lnTo>
                <a:lnTo>
                  <a:pt x="1038226" y="856740"/>
                </a:lnTo>
                <a:lnTo>
                  <a:pt x="1059665" y="819031"/>
                </a:lnTo>
                <a:lnTo>
                  <a:pt x="1078201" y="779575"/>
                </a:lnTo>
                <a:lnTo>
                  <a:pt x="1093691" y="738517"/>
                </a:lnTo>
                <a:lnTo>
                  <a:pt x="1105990" y="696001"/>
                </a:lnTo>
                <a:lnTo>
                  <a:pt x="1114954" y="652171"/>
                </a:lnTo>
                <a:lnTo>
                  <a:pt x="1120438" y="607172"/>
                </a:lnTo>
                <a:lnTo>
                  <a:pt x="1122299" y="561149"/>
                </a:lnTo>
                <a:lnTo>
                  <a:pt x="1120438" y="515126"/>
                </a:lnTo>
                <a:lnTo>
                  <a:pt x="1114954" y="470127"/>
                </a:lnTo>
                <a:lnTo>
                  <a:pt x="1105990" y="426297"/>
                </a:lnTo>
                <a:lnTo>
                  <a:pt x="1093691" y="383781"/>
                </a:lnTo>
                <a:lnTo>
                  <a:pt x="1078201" y="342723"/>
                </a:lnTo>
                <a:lnTo>
                  <a:pt x="1059665" y="303267"/>
                </a:lnTo>
                <a:lnTo>
                  <a:pt x="1038226" y="265558"/>
                </a:lnTo>
                <a:lnTo>
                  <a:pt x="1014030" y="229740"/>
                </a:lnTo>
                <a:lnTo>
                  <a:pt x="987221" y="195957"/>
                </a:lnTo>
                <a:lnTo>
                  <a:pt x="957943" y="164355"/>
                </a:lnTo>
                <a:lnTo>
                  <a:pt x="926341" y="135077"/>
                </a:lnTo>
                <a:lnTo>
                  <a:pt x="892558" y="108268"/>
                </a:lnTo>
                <a:lnTo>
                  <a:pt x="856740" y="84072"/>
                </a:lnTo>
                <a:lnTo>
                  <a:pt x="819031" y="62633"/>
                </a:lnTo>
                <a:lnTo>
                  <a:pt x="779575" y="44097"/>
                </a:lnTo>
                <a:lnTo>
                  <a:pt x="738517" y="28607"/>
                </a:lnTo>
                <a:lnTo>
                  <a:pt x="696001" y="16308"/>
                </a:lnTo>
                <a:lnTo>
                  <a:pt x="652171" y="7344"/>
                </a:lnTo>
                <a:lnTo>
                  <a:pt x="607172" y="1860"/>
                </a:lnTo>
                <a:lnTo>
                  <a:pt x="561149" y="0"/>
                </a:lnTo>
                <a:lnTo>
                  <a:pt x="515126" y="1860"/>
                </a:lnTo>
                <a:lnTo>
                  <a:pt x="470127" y="7344"/>
                </a:lnTo>
                <a:lnTo>
                  <a:pt x="426297" y="16308"/>
                </a:lnTo>
                <a:lnTo>
                  <a:pt x="383781" y="28607"/>
                </a:lnTo>
                <a:lnTo>
                  <a:pt x="342723" y="44097"/>
                </a:lnTo>
                <a:lnTo>
                  <a:pt x="303267" y="62633"/>
                </a:lnTo>
                <a:lnTo>
                  <a:pt x="265558" y="84072"/>
                </a:lnTo>
                <a:lnTo>
                  <a:pt x="229740" y="108268"/>
                </a:lnTo>
                <a:lnTo>
                  <a:pt x="195957" y="135077"/>
                </a:lnTo>
                <a:lnTo>
                  <a:pt x="164355" y="164355"/>
                </a:lnTo>
                <a:lnTo>
                  <a:pt x="135077" y="195957"/>
                </a:lnTo>
                <a:lnTo>
                  <a:pt x="108268" y="229740"/>
                </a:lnTo>
                <a:lnTo>
                  <a:pt x="84072" y="265558"/>
                </a:lnTo>
                <a:lnTo>
                  <a:pt x="62633" y="303267"/>
                </a:lnTo>
                <a:lnTo>
                  <a:pt x="44097" y="342723"/>
                </a:lnTo>
                <a:lnTo>
                  <a:pt x="28607" y="383781"/>
                </a:lnTo>
                <a:lnTo>
                  <a:pt x="16308" y="426297"/>
                </a:lnTo>
                <a:lnTo>
                  <a:pt x="7344" y="470127"/>
                </a:lnTo>
                <a:lnTo>
                  <a:pt x="1860" y="515126"/>
                </a:lnTo>
                <a:lnTo>
                  <a:pt x="0" y="561149"/>
                </a:lnTo>
                <a:lnTo>
                  <a:pt x="1860" y="607172"/>
                </a:lnTo>
                <a:lnTo>
                  <a:pt x="7344" y="652171"/>
                </a:lnTo>
                <a:lnTo>
                  <a:pt x="16308" y="696001"/>
                </a:lnTo>
                <a:lnTo>
                  <a:pt x="28607" y="738517"/>
                </a:lnTo>
                <a:lnTo>
                  <a:pt x="44097" y="779575"/>
                </a:lnTo>
                <a:lnTo>
                  <a:pt x="62633" y="819031"/>
                </a:lnTo>
                <a:lnTo>
                  <a:pt x="84072" y="856740"/>
                </a:lnTo>
                <a:lnTo>
                  <a:pt x="108268" y="892558"/>
                </a:lnTo>
                <a:lnTo>
                  <a:pt x="135077" y="926341"/>
                </a:lnTo>
                <a:lnTo>
                  <a:pt x="164355" y="957943"/>
                </a:lnTo>
                <a:lnTo>
                  <a:pt x="195957" y="987221"/>
                </a:lnTo>
                <a:lnTo>
                  <a:pt x="229740" y="1014030"/>
                </a:lnTo>
                <a:lnTo>
                  <a:pt x="265558" y="1038226"/>
                </a:lnTo>
                <a:lnTo>
                  <a:pt x="303267" y="1059665"/>
                </a:lnTo>
                <a:lnTo>
                  <a:pt x="342723" y="1078201"/>
                </a:lnTo>
                <a:lnTo>
                  <a:pt x="383781" y="1093691"/>
                </a:lnTo>
                <a:lnTo>
                  <a:pt x="426297" y="1105990"/>
                </a:lnTo>
                <a:lnTo>
                  <a:pt x="470127" y="1114954"/>
                </a:lnTo>
                <a:lnTo>
                  <a:pt x="515126" y="1120438"/>
                </a:lnTo>
                <a:lnTo>
                  <a:pt x="561149" y="1122299"/>
                </a:lnTo>
                <a:close/>
              </a:path>
            </a:pathLst>
          </a:custGeom>
          <a:ln w="114300">
            <a:solidFill>
              <a:srgbClr val="E2E3E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5" name="object 7"/>
          <p:cNvSpPr/>
          <p:nvPr userDrawn="1"/>
        </p:nvSpPr>
        <p:spPr>
          <a:xfrm>
            <a:off x="7434600" y="2566868"/>
            <a:ext cx="561149" cy="561149"/>
          </a:xfrm>
          <a:custGeom>
            <a:avLst/>
            <a:gdLst/>
            <a:ahLst/>
            <a:cxnLst/>
            <a:rect l="l" t="t" r="r" b="b"/>
            <a:pathLst>
              <a:path w="561149" h="561149">
                <a:moveTo>
                  <a:pt x="561149" y="561149"/>
                </a:moveTo>
                <a:lnTo>
                  <a:pt x="559289" y="515126"/>
                </a:lnTo>
                <a:lnTo>
                  <a:pt x="553805" y="470127"/>
                </a:lnTo>
                <a:lnTo>
                  <a:pt x="544841" y="426297"/>
                </a:lnTo>
                <a:lnTo>
                  <a:pt x="532542" y="383781"/>
                </a:lnTo>
                <a:lnTo>
                  <a:pt x="517052" y="342723"/>
                </a:lnTo>
                <a:lnTo>
                  <a:pt x="498515" y="303267"/>
                </a:lnTo>
                <a:lnTo>
                  <a:pt x="477077" y="265558"/>
                </a:lnTo>
                <a:lnTo>
                  <a:pt x="452881" y="229740"/>
                </a:lnTo>
                <a:lnTo>
                  <a:pt x="426072" y="195957"/>
                </a:lnTo>
                <a:lnTo>
                  <a:pt x="396794" y="164355"/>
                </a:lnTo>
                <a:lnTo>
                  <a:pt x="365191" y="135077"/>
                </a:lnTo>
                <a:lnTo>
                  <a:pt x="331409" y="108268"/>
                </a:lnTo>
                <a:lnTo>
                  <a:pt x="295591" y="84072"/>
                </a:lnTo>
                <a:lnTo>
                  <a:pt x="257882" y="62633"/>
                </a:lnTo>
                <a:lnTo>
                  <a:pt x="218426" y="44097"/>
                </a:lnTo>
                <a:lnTo>
                  <a:pt x="177368" y="28607"/>
                </a:lnTo>
                <a:lnTo>
                  <a:pt x="134851" y="16308"/>
                </a:lnTo>
                <a:lnTo>
                  <a:pt x="91022" y="7344"/>
                </a:lnTo>
                <a:lnTo>
                  <a:pt x="46023" y="1860"/>
                </a:lnTo>
                <a:lnTo>
                  <a:pt x="0" y="0"/>
                </a:lnTo>
              </a:path>
            </a:pathLst>
          </a:custGeom>
          <a:ln w="215900">
            <a:solidFill>
              <a:srgbClr val="006666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8" name="object 10"/>
          <p:cNvSpPr txBox="1"/>
          <p:nvPr userDrawn="1"/>
        </p:nvSpPr>
        <p:spPr>
          <a:xfrm>
            <a:off x="1311266" y="2952577"/>
            <a:ext cx="575945" cy="36195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2200" b="1" spc="-15" dirty="0">
                <a:solidFill>
                  <a:srgbClr val="231F20"/>
                </a:solidFill>
                <a:latin typeface="Calibri"/>
                <a:cs typeface="Calibri"/>
              </a:rPr>
              <a:t>75 %</a:t>
            </a:r>
            <a:endParaRPr sz="2200">
              <a:latin typeface="Calibri"/>
              <a:cs typeface="Calibri"/>
            </a:endParaRPr>
          </a:p>
        </p:txBody>
      </p:sp>
      <p:sp>
        <p:nvSpPr>
          <p:cNvPr id="69" name="object 11"/>
          <p:cNvSpPr txBox="1"/>
          <p:nvPr userDrawn="1"/>
        </p:nvSpPr>
        <p:spPr>
          <a:xfrm>
            <a:off x="4239265" y="2952577"/>
            <a:ext cx="575945" cy="36195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2200" b="1" spc="-15" dirty="0">
                <a:solidFill>
                  <a:srgbClr val="231F20"/>
                </a:solidFill>
                <a:latin typeface="Calibri"/>
                <a:cs typeface="Calibri"/>
              </a:rPr>
              <a:t>50 %</a:t>
            </a:r>
            <a:endParaRPr sz="2200">
              <a:latin typeface="Calibri"/>
              <a:cs typeface="Calibri"/>
            </a:endParaRPr>
          </a:p>
        </p:txBody>
      </p:sp>
      <p:sp>
        <p:nvSpPr>
          <p:cNvPr id="70" name="object 12"/>
          <p:cNvSpPr txBox="1"/>
          <p:nvPr userDrawn="1"/>
        </p:nvSpPr>
        <p:spPr>
          <a:xfrm>
            <a:off x="7113265" y="2952577"/>
            <a:ext cx="575945" cy="36195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2200" b="1" spc="-15" dirty="0">
                <a:solidFill>
                  <a:srgbClr val="231F20"/>
                </a:solidFill>
                <a:latin typeface="Calibri"/>
                <a:cs typeface="Calibri"/>
              </a:rPr>
              <a:t>25 %</a:t>
            </a:r>
            <a:endParaRPr sz="2200">
              <a:latin typeface="Calibri"/>
              <a:cs typeface="Calibri"/>
            </a:endParaRPr>
          </a:p>
        </p:txBody>
      </p:sp>
      <p:sp>
        <p:nvSpPr>
          <p:cNvPr id="71" name="object 13"/>
          <p:cNvSpPr/>
          <p:nvPr userDrawn="1"/>
        </p:nvSpPr>
        <p:spPr>
          <a:xfrm>
            <a:off x="929999" y="4179002"/>
            <a:ext cx="7175995" cy="0"/>
          </a:xfrm>
          <a:custGeom>
            <a:avLst/>
            <a:gdLst/>
            <a:ahLst/>
            <a:cxnLst/>
            <a:rect l="l" t="t" r="r" b="b"/>
            <a:pathLst>
              <a:path w="7175995">
                <a:moveTo>
                  <a:pt x="0" y="0"/>
                </a:moveTo>
                <a:lnTo>
                  <a:pt x="7175995" y="0"/>
                </a:lnTo>
              </a:path>
            </a:pathLst>
          </a:custGeom>
          <a:ln w="19050">
            <a:solidFill>
              <a:schemeClr val="accent1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49208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A87A7-C635-4F7D-8AFA-5A874562A2E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025406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A87A7-C635-4F7D-8AFA-5A874562A2E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382430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sah s titulkem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04300" y="2831744"/>
            <a:ext cx="6655674" cy="657658"/>
          </a:xfrm>
        </p:spPr>
        <p:txBody>
          <a:bodyPr anchor="t">
            <a:normAutofit/>
          </a:bodyPr>
          <a:lstStyle>
            <a:lvl1pPr>
              <a:defRPr sz="3300" cap="none" baseline="0">
                <a:solidFill>
                  <a:schemeClr val="bg1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 hasCustomPrompt="1"/>
          </p:nvPr>
        </p:nvSpPr>
        <p:spPr>
          <a:xfrm>
            <a:off x="1447448" y="3794700"/>
            <a:ext cx="4629150" cy="2411607"/>
          </a:xfrm>
        </p:spPr>
        <p:txBody>
          <a:bodyPr>
            <a:normAutofit/>
          </a:bodyPr>
          <a:lstStyle>
            <a:lvl1pPr marL="0" indent="0">
              <a:spcAft>
                <a:spcPts val="800"/>
              </a:spcAft>
              <a:buNone/>
              <a:defRPr sz="1300" baseline="0">
                <a:solidFill>
                  <a:schemeClr val="bg1"/>
                </a:solidFill>
              </a:defRPr>
            </a:lvl1pPr>
            <a:lvl2pPr marL="0" indent="0" algn="l">
              <a:spcBef>
                <a:spcPts val="0"/>
              </a:spcBef>
              <a:spcAft>
                <a:spcPts val="0"/>
              </a:spcAft>
              <a:buNone/>
              <a:defRPr sz="1300" baseline="0">
                <a:solidFill>
                  <a:schemeClr val="bg1"/>
                </a:solidFill>
              </a:defRPr>
            </a:lvl2pPr>
            <a:lvl3pPr marL="0" indent="0" algn="l">
              <a:spcAft>
                <a:spcPts val="0"/>
              </a:spcAft>
              <a:buNone/>
              <a:defRPr sz="1300" baseline="0">
                <a:solidFill>
                  <a:schemeClr val="bg1"/>
                </a:solidFill>
              </a:defRPr>
            </a:lvl3pPr>
            <a:lvl4pPr marL="0" indent="0" algn="l">
              <a:buNone/>
              <a:defRPr sz="1300" baseline="0">
                <a:solidFill>
                  <a:schemeClr val="bg1"/>
                </a:solidFill>
              </a:defRPr>
            </a:lvl4pPr>
            <a:lvl5pPr marL="343350" indent="0" algn="l">
              <a:buNone/>
              <a:defRPr sz="1300" baseline="0">
                <a:solidFill>
                  <a:schemeClr val="bg1"/>
                </a:solidFill>
              </a:defRPr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>
              <a:spcAft>
                <a:spcPts val="600"/>
              </a:spcAft>
            </a:pPr>
            <a:r>
              <a:rPr lang="en-US" dirty="0"/>
              <a:t>Mr. Lukáš Levák </a:t>
            </a:r>
            <a:r>
              <a:rPr lang="cs-CZ" dirty="0"/>
              <a:t/>
            </a:r>
            <a:br>
              <a:rPr lang="cs-CZ" dirty="0"/>
            </a:br>
            <a:r>
              <a:rPr lang="en-US" dirty="0"/>
              <a:t>Director of Department for Research and Development </a:t>
            </a:r>
            <a:r>
              <a:rPr lang="cs-CZ" dirty="0"/>
              <a:t/>
            </a:r>
            <a:br>
              <a:rPr lang="cs-CZ" dirty="0"/>
            </a:br>
            <a:r>
              <a:rPr lang="en-US" dirty="0"/>
              <a:t>Ministry of Education, Youth and Sports </a:t>
            </a:r>
            <a:endParaRPr lang="cs-CZ" dirty="0"/>
          </a:p>
          <a:p>
            <a:pPr>
              <a:spcAft>
                <a:spcPts val="1000"/>
              </a:spcAft>
            </a:pPr>
            <a:r>
              <a:rPr lang="cs-CZ" dirty="0"/>
              <a:t>Karmelitská 529/5 </a:t>
            </a:r>
            <a:br>
              <a:rPr lang="cs-CZ" dirty="0"/>
            </a:br>
            <a:r>
              <a:rPr lang="cs-CZ" dirty="0"/>
              <a:t>118 12 Prague 1 – Malá Strana </a:t>
            </a:r>
            <a:br>
              <a:rPr lang="cs-CZ" dirty="0"/>
            </a:br>
            <a:r>
              <a:rPr lang="cs-CZ" dirty="0"/>
              <a:t>Czech Republic </a:t>
            </a:r>
          </a:p>
          <a:p>
            <a:pPr>
              <a:spcAft>
                <a:spcPts val="800"/>
              </a:spcAft>
            </a:pPr>
            <a:r>
              <a:rPr lang="de-DE" dirty="0"/>
              <a:t>Tel.: +420 234 811 511 </a:t>
            </a:r>
            <a:endParaRPr lang="cs-CZ" dirty="0"/>
          </a:p>
          <a:p>
            <a:r>
              <a:rPr lang="cs-CZ" dirty="0"/>
              <a:t>E-mail: lukas.levak@msmt.cz </a:t>
            </a:r>
          </a:p>
          <a:p>
            <a:r>
              <a:rPr lang="cs-CZ" dirty="0"/>
              <a:t>Web: www.vyzkumne-infrastruktury.cz/en/</a:t>
            </a:r>
          </a:p>
          <a:p>
            <a:endParaRPr lang="cs-CZ" dirty="0"/>
          </a:p>
        </p:txBody>
      </p:sp>
      <p:grpSp>
        <p:nvGrpSpPr>
          <p:cNvPr id="5" name="Group 4">
            <a:extLst>
              <a:ext uri="{FF2B5EF4-FFF2-40B4-BE49-F238E27FC236}">
                <a16:creationId xmlns="" xmlns:a16="http://schemas.microsoft.com/office/drawing/2014/main" id="{F122058D-BA0D-4520-9A76-F857900DDFFF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029016" y="3800494"/>
            <a:ext cx="204788" cy="203200"/>
            <a:chOff x="374" y="2513"/>
            <a:chExt cx="129" cy="128"/>
          </a:xfrm>
        </p:grpSpPr>
        <p:sp>
          <p:nvSpPr>
            <p:cNvPr id="6" name="AutoShape 3">
              <a:extLst>
                <a:ext uri="{FF2B5EF4-FFF2-40B4-BE49-F238E27FC236}">
                  <a16:creationId xmlns="" xmlns:a16="http://schemas.microsoft.com/office/drawing/2014/main" id="{B32E16FF-D72E-41B7-85BE-0D0403D15A41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374" y="2513"/>
              <a:ext cx="129" cy="1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7" name="Oval 5">
              <a:extLst>
                <a:ext uri="{FF2B5EF4-FFF2-40B4-BE49-F238E27FC236}">
                  <a16:creationId xmlns="" xmlns:a16="http://schemas.microsoft.com/office/drawing/2014/main" id="{340CD52F-8569-4854-83D6-D2A55800A9E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376" y="2513"/>
              <a:ext cx="127" cy="12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8" name="Freeform 6">
              <a:extLst>
                <a:ext uri="{FF2B5EF4-FFF2-40B4-BE49-F238E27FC236}">
                  <a16:creationId xmlns="" xmlns:a16="http://schemas.microsoft.com/office/drawing/2014/main" id="{801DE9B7-A640-452C-9A9F-9A363A7618A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93" y="2539"/>
              <a:ext cx="93" cy="98"/>
            </a:xfrm>
            <a:custGeom>
              <a:avLst/>
              <a:gdLst>
                <a:gd name="T0" fmla="*/ 28 w 43"/>
                <a:gd name="T1" fmla="*/ 7 h 46"/>
                <a:gd name="T2" fmla="*/ 30 w 43"/>
                <a:gd name="T3" fmla="*/ 9 h 46"/>
                <a:gd name="T4" fmla="*/ 30 w 43"/>
                <a:gd name="T5" fmla="*/ 14 h 46"/>
                <a:gd name="T6" fmla="*/ 32 w 43"/>
                <a:gd name="T7" fmla="*/ 16 h 46"/>
                <a:gd name="T8" fmla="*/ 33 w 43"/>
                <a:gd name="T9" fmla="*/ 9 h 46"/>
                <a:gd name="T10" fmla="*/ 29 w 43"/>
                <a:gd name="T11" fmla="*/ 2 h 46"/>
                <a:gd name="T12" fmla="*/ 22 w 43"/>
                <a:gd name="T13" fmla="*/ 0 h 46"/>
                <a:gd name="T14" fmla="*/ 22 w 43"/>
                <a:gd name="T15" fmla="*/ 0 h 46"/>
                <a:gd name="T16" fmla="*/ 15 w 43"/>
                <a:gd name="T17" fmla="*/ 2 h 46"/>
                <a:gd name="T18" fmla="*/ 11 w 43"/>
                <a:gd name="T19" fmla="*/ 9 h 46"/>
                <a:gd name="T20" fmla="*/ 11 w 43"/>
                <a:gd name="T21" fmla="*/ 16 h 46"/>
                <a:gd name="T22" fmla="*/ 13 w 43"/>
                <a:gd name="T23" fmla="*/ 14 h 46"/>
                <a:gd name="T24" fmla="*/ 14 w 43"/>
                <a:gd name="T25" fmla="*/ 9 h 46"/>
                <a:gd name="T26" fmla="*/ 16 w 43"/>
                <a:gd name="T27" fmla="*/ 7 h 46"/>
                <a:gd name="T28" fmla="*/ 28 w 43"/>
                <a:gd name="T29" fmla="*/ 7 h 46"/>
                <a:gd name="T30" fmla="*/ 31 w 43"/>
                <a:gd name="T31" fmla="*/ 14 h 46"/>
                <a:gd name="T32" fmla="*/ 33 w 43"/>
                <a:gd name="T33" fmla="*/ 17 h 46"/>
                <a:gd name="T34" fmla="*/ 31 w 43"/>
                <a:gd name="T35" fmla="*/ 20 h 46"/>
                <a:gd name="T36" fmla="*/ 28 w 43"/>
                <a:gd name="T37" fmla="*/ 26 h 46"/>
                <a:gd name="T38" fmla="*/ 22 w 43"/>
                <a:gd name="T39" fmla="*/ 29 h 46"/>
                <a:gd name="T40" fmla="*/ 22 w 43"/>
                <a:gd name="T41" fmla="*/ 29 h 46"/>
                <a:gd name="T42" fmla="*/ 16 w 43"/>
                <a:gd name="T43" fmla="*/ 26 h 46"/>
                <a:gd name="T44" fmla="*/ 13 w 43"/>
                <a:gd name="T45" fmla="*/ 20 h 46"/>
                <a:gd name="T46" fmla="*/ 11 w 43"/>
                <a:gd name="T47" fmla="*/ 17 h 46"/>
                <a:gd name="T48" fmla="*/ 13 w 43"/>
                <a:gd name="T49" fmla="*/ 14 h 46"/>
                <a:gd name="T50" fmla="*/ 24 w 43"/>
                <a:gd name="T51" fmla="*/ 46 h 46"/>
                <a:gd name="T52" fmla="*/ 22 w 43"/>
                <a:gd name="T53" fmla="*/ 40 h 46"/>
                <a:gd name="T54" fmla="*/ 22 w 43"/>
                <a:gd name="T55" fmla="*/ 37 h 46"/>
                <a:gd name="T56" fmla="*/ 24 w 43"/>
                <a:gd name="T57" fmla="*/ 35 h 46"/>
                <a:gd name="T58" fmla="*/ 21 w 43"/>
                <a:gd name="T59" fmla="*/ 33 h 46"/>
                <a:gd name="T60" fmla="*/ 19 w 43"/>
                <a:gd name="T61" fmla="*/ 35 h 46"/>
                <a:gd name="T62" fmla="*/ 21 w 43"/>
                <a:gd name="T63" fmla="*/ 37 h 46"/>
                <a:gd name="T64" fmla="*/ 21 w 43"/>
                <a:gd name="T65" fmla="*/ 40 h 46"/>
                <a:gd name="T66" fmla="*/ 19 w 43"/>
                <a:gd name="T67" fmla="*/ 46 h 46"/>
                <a:gd name="T68" fmla="*/ 43 w 43"/>
                <a:gd name="T69" fmla="*/ 37 h 46"/>
                <a:gd name="T70" fmla="*/ 30 w 43"/>
                <a:gd name="T71" fmla="*/ 33 h 46"/>
                <a:gd name="T72" fmla="*/ 0 w 43"/>
                <a:gd name="T73" fmla="*/ 37 h 46"/>
                <a:gd name="T74" fmla="*/ 0 w 43"/>
                <a:gd name="T75" fmla="*/ 37 h 46"/>
                <a:gd name="T76" fmla="*/ 14 w 43"/>
                <a:gd name="T77" fmla="*/ 33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3" h="46">
                  <a:moveTo>
                    <a:pt x="28" y="7"/>
                  </a:moveTo>
                  <a:cubicBezTo>
                    <a:pt x="30" y="7"/>
                    <a:pt x="30" y="8"/>
                    <a:pt x="30" y="9"/>
                  </a:cubicBezTo>
                  <a:cubicBezTo>
                    <a:pt x="30" y="10"/>
                    <a:pt x="30" y="13"/>
                    <a:pt x="30" y="14"/>
                  </a:cubicBezTo>
                  <a:cubicBezTo>
                    <a:pt x="31" y="15"/>
                    <a:pt x="32" y="16"/>
                    <a:pt x="32" y="16"/>
                  </a:cubicBezTo>
                  <a:cubicBezTo>
                    <a:pt x="32" y="16"/>
                    <a:pt x="32" y="12"/>
                    <a:pt x="33" y="9"/>
                  </a:cubicBezTo>
                  <a:cubicBezTo>
                    <a:pt x="33" y="7"/>
                    <a:pt x="32" y="4"/>
                    <a:pt x="29" y="2"/>
                  </a:cubicBezTo>
                  <a:cubicBezTo>
                    <a:pt x="26" y="0"/>
                    <a:pt x="22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0"/>
                    <a:pt x="17" y="0"/>
                    <a:pt x="15" y="2"/>
                  </a:cubicBezTo>
                  <a:cubicBezTo>
                    <a:pt x="12" y="4"/>
                    <a:pt x="11" y="7"/>
                    <a:pt x="11" y="9"/>
                  </a:cubicBezTo>
                  <a:cubicBezTo>
                    <a:pt x="11" y="12"/>
                    <a:pt x="11" y="16"/>
                    <a:pt x="11" y="16"/>
                  </a:cubicBezTo>
                  <a:cubicBezTo>
                    <a:pt x="11" y="16"/>
                    <a:pt x="13" y="15"/>
                    <a:pt x="13" y="14"/>
                  </a:cubicBezTo>
                  <a:cubicBezTo>
                    <a:pt x="14" y="13"/>
                    <a:pt x="14" y="10"/>
                    <a:pt x="14" y="9"/>
                  </a:cubicBezTo>
                  <a:cubicBezTo>
                    <a:pt x="14" y="8"/>
                    <a:pt x="14" y="7"/>
                    <a:pt x="16" y="7"/>
                  </a:cubicBezTo>
                  <a:lnTo>
                    <a:pt x="28" y="7"/>
                  </a:lnTo>
                  <a:close/>
                  <a:moveTo>
                    <a:pt x="31" y="14"/>
                  </a:moveTo>
                  <a:cubicBezTo>
                    <a:pt x="31" y="14"/>
                    <a:pt x="33" y="14"/>
                    <a:pt x="33" y="17"/>
                  </a:cubicBezTo>
                  <a:cubicBezTo>
                    <a:pt x="33" y="19"/>
                    <a:pt x="31" y="20"/>
                    <a:pt x="31" y="20"/>
                  </a:cubicBezTo>
                  <a:cubicBezTo>
                    <a:pt x="31" y="20"/>
                    <a:pt x="30" y="24"/>
                    <a:pt x="28" y="26"/>
                  </a:cubicBezTo>
                  <a:cubicBezTo>
                    <a:pt x="26" y="29"/>
                    <a:pt x="24" y="29"/>
                    <a:pt x="22" y="29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19" y="29"/>
                    <a:pt x="18" y="29"/>
                    <a:pt x="16" y="26"/>
                  </a:cubicBezTo>
                  <a:cubicBezTo>
                    <a:pt x="14" y="24"/>
                    <a:pt x="13" y="20"/>
                    <a:pt x="13" y="20"/>
                  </a:cubicBezTo>
                  <a:cubicBezTo>
                    <a:pt x="13" y="20"/>
                    <a:pt x="11" y="19"/>
                    <a:pt x="11" y="17"/>
                  </a:cubicBezTo>
                  <a:cubicBezTo>
                    <a:pt x="11" y="14"/>
                    <a:pt x="13" y="14"/>
                    <a:pt x="13" y="14"/>
                  </a:cubicBezTo>
                  <a:moveTo>
                    <a:pt x="24" y="46"/>
                  </a:moveTo>
                  <a:cubicBezTo>
                    <a:pt x="22" y="40"/>
                    <a:pt x="22" y="40"/>
                    <a:pt x="22" y="40"/>
                  </a:cubicBezTo>
                  <a:cubicBezTo>
                    <a:pt x="22" y="37"/>
                    <a:pt x="22" y="37"/>
                    <a:pt x="22" y="37"/>
                  </a:cubicBezTo>
                  <a:cubicBezTo>
                    <a:pt x="22" y="37"/>
                    <a:pt x="24" y="37"/>
                    <a:pt x="24" y="35"/>
                  </a:cubicBezTo>
                  <a:cubicBezTo>
                    <a:pt x="24" y="34"/>
                    <a:pt x="21" y="33"/>
                    <a:pt x="21" y="33"/>
                  </a:cubicBezTo>
                  <a:cubicBezTo>
                    <a:pt x="21" y="33"/>
                    <a:pt x="19" y="34"/>
                    <a:pt x="19" y="35"/>
                  </a:cubicBezTo>
                  <a:cubicBezTo>
                    <a:pt x="19" y="37"/>
                    <a:pt x="21" y="37"/>
                    <a:pt x="21" y="37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19" y="46"/>
                    <a:pt x="19" y="46"/>
                    <a:pt x="19" y="46"/>
                  </a:cubicBezTo>
                  <a:moveTo>
                    <a:pt x="43" y="37"/>
                  </a:moveTo>
                  <a:cubicBezTo>
                    <a:pt x="37" y="32"/>
                    <a:pt x="30" y="33"/>
                    <a:pt x="30" y="33"/>
                  </a:cubicBezTo>
                  <a:moveTo>
                    <a:pt x="0" y="37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6" y="32"/>
                    <a:pt x="14" y="33"/>
                    <a:pt x="14" y="33"/>
                  </a:cubicBezTo>
                </a:path>
              </a:pathLst>
            </a:custGeom>
            <a:noFill/>
            <a:ln w="3175" cap="flat">
              <a:solidFill>
                <a:srgbClr val="787E87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</p:grpSp>
      <p:grpSp>
        <p:nvGrpSpPr>
          <p:cNvPr id="31" name="Group 9">
            <a:extLst>
              <a:ext uri="{FF2B5EF4-FFF2-40B4-BE49-F238E27FC236}">
                <a16:creationId xmlns="" xmlns:a16="http://schemas.microsoft.com/office/drawing/2014/main" id="{F8EC63C0-808D-4CC3-9714-F8C3EAFEDBB7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028700" y="4476750"/>
            <a:ext cx="195263" cy="195263"/>
            <a:chOff x="648" y="2940"/>
            <a:chExt cx="123" cy="123"/>
          </a:xfrm>
        </p:grpSpPr>
        <p:sp>
          <p:nvSpPr>
            <p:cNvPr id="32" name="AutoShape 8">
              <a:extLst>
                <a:ext uri="{FF2B5EF4-FFF2-40B4-BE49-F238E27FC236}">
                  <a16:creationId xmlns="" xmlns:a16="http://schemas.microsoft.com/office/drawing/2014/main" id="{78882109-3775-420B-BFF5-0026E71C3295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648" y="2940"/>
              <a:ext cx="123" cy="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33" name="Oval 10">
              <a:extLst>
                <a:ext uri="{FF2B5EF4-FFF2-40B4-BE49-F238E27FC236}">
                  <a16:creationId xmlns="" xmlns:a16="http://schemas.microsoft.com/office/drawing/2014/main" id="{7DBA701D-01A1-4657-8570-FD75638440F4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46" y="2940"/>
              <a:ext cx="125" cy="12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34" name="Freeform 11">
              <a:extLst>
                <a:ext uri="{FF2B5EF4-FFF2-40B4-BE49-F238E27FC236}">
                  <a16:creationId xmlns="" xmlns:a16="http://schemas.microsoft.com/office/drawing/2014/main" id="{6A3252F6-E003-4CD5-8B82-4099C7445614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80" y="2964"/>
              <a:ext cx="56" cy="80"/>
            </a:xfrm>
            <a:custGeom>
              <a:avLst/>
              <a:gdLst>
                <a:gd name="T0" fmla="*/ 21 w 26"/>
                <a:gd name="T1" fmla="*/ 13 h 37"/>
                <a:gd name="T2" fmla="*/ 13 w 26"/>
                <a:gd name="T3" fmla="*/ 21 h 37"/>
                <a:gd name="T4" fmla="*/ 6 w 26"/>
                <a:gd name="T5" fmla="*/ 13 h 37"/>
                <a:gd name="T6" fmla="*/ 13 w 26"/>
                <a:gd name="T7" fmla="*/ 6 h 37"/>
                <a:gd name="T8" fmla="*/ 21 w 26"/>
                <a:gd name="T9" fmla="*/ 13 h 37"/>
                <a:gd name="T10" fmla="*/ 26 w 26"/>
                <a:gd name="T11" fmla="*/ 13 h 37"/>
                <a:gd name="T12" fmla="*/ 13 w 26"/>
                <a:gd name="T13" fmla="*/ 37 h 37"/>
                <a:gd name="T14" fmla="*/ 0 w 26"/>
                <a:gd name="T15" fmla="*/ 13 h 37"/>
                <a:gd name="T16" fmla="*/ 13 w 26"/>
                <a:gd name="T17" fmla="*/ 0 h 37"/>
                <a:gd name="T18" fmla="*/ 26 w 26"/>
                <a:gd name="T19" fmla="*/ 13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37">
                  <a:moveTo>
                    <a:pt x="21" y="13"/>
                  </a:moveTo>
                  <a:cubicBezTo>
                    <a:pt x="21" y="17"/>
                    <a:pt x="17" y="21"/>
                    <a:pt x="13" y="21"/>
                  </a:cubicBezTo>
                  <a:cubicBezTo>
                    <a:pt x="9" y="21"/>
                    <a:pt x="6" y="17"/>
                    <a:pt x="6" y="13"/>
                  </a:cubicBezTo>
                  <a:cubicBezTo>
                    <a:pt x="6" y="9"/>
                    <a:pt x="9" y="6"/>
                    <a:pt x="13" y="6"/>
                  </a:cubicBezTo>
                  <a:cubicBezTo>
                    <a:pt x="17" y="6"/>
                    <a:pt x="21" y="9"/>
                    <a:pt x="21" y="13"/>
                  </a:cubicBezTo>
                  <a:close/>
                  <a:moveTo>
                    <a:pt x="26" y="13"/>
                  </a:moveTo>
                  <a:cubicBezTo>
                    <a:pt x="26" y="20"/>
                    <a:pt x="13" y="37"/>
                    <a:pt x="13" y="37"/>
                  </a:cubicBezTo>
                  <a:cubicBezTo>
                    <a:pt x="13" y="37"/>
                    <a:pt x="0" y="20"/>
                    <a:pt x="0" y="13"/>
                  </a:cubicBezTo>
                  <a:cubicBezTo>
                    <a:pt x="0" y="6"/>
                    <a:pt x="6" y="0"/>
                    <a:pt x="13" y="0"/>
                  </a:cubicBezTo>
                  <a:cubicBezTo>
                    <a:pt x="20" y="0"/>
                    <a:pt x="26" y="6"/>
                    <a:pt x="26" y="13"/>
                  </a:cubicBezTo>
                  <a:close/>
                </a:path>
              </a:pathLst>
            </a:custGeom>
            <a:noFill/>
            <a:ln w="3175" cap="rnd">
              <a:solidFill>
                <a:srgbClr val="787E8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</p:grpSp>
      <p:grpSp>
        <p:nvGrpSpPr>
          <p:cNvPr id="36" name="Group 14">
            <a:extLst>
              <a:ext uri="{FF2B5EF4-FFF2-40B4-BE49-F238E27FC236}">
                <a16:creationId xmlns="" xmlns:a16="http://schemas.microsoft.com/office/drawing/2014/main" id="{32346381-3AD8-4E80-8F25-CC8CB9934D27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020763" y="5186363"/>
            <a:ext cx="203200" cy="195262"/>
            <a:chOff x="643" y="3387"/>
            <a:chExt cx="128" cy="123"/>
          </a:xfrm>
        </p:grpSpPr>
        <p:sp>
          <p:nvSpPr>
            <p:cNvPr id="37" name="AutoShape 13">
              <a:extLst>
                <a:ext uri="{FF2B5EF4-FFF2-40B4-BE49-F238E27FC236}">
                  <a16:creationId xmlns="" xmlns:a16="http://schemas.microsoft.com/office/drawing/2014/main" id="{DDC6877D-CE5E-4571-81F0-3EA649CA0ED5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643" y="3387"/>
              <a:ext cx="128" cy="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38" name="Oval 15">
              <a:extLst>
                <a:ext uri="{FF2B5EF4-FFF2-40B4-BE49-F238E27FC236}">
                  <a16:creationId xmlns="" xmlns:a16="http://schemas.microsoft.com/office/drawing/2014/main" id="{098C7903-6C91-4AA1-8A00-1C42DE809588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43" y="3385"/>
              <a:ext cx="126" cy="12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39" name="Freeform 16">
              <a:extLst>
                <a:ext uri="{FF2B5EF4-FFF2-40B4-BE49-F238E27FC236}">
                  <a16:creationId xmlns="" xmlns:a16="http://schemas.microsoft.com/office/drawing/2014/main" id="{7418C772-381A-4C80-B221-6371A5574F5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84" y="3413"/>
              <a:ext cx="44" cy="71"/>
            </a:xfrm>
            <a:custGeom>
              <a:avLst/>
              <a:gdLst>
                <a:gd name="T0" fmla="*/ 44 w 44"/>
                <a:gd name="T1" fmla="*/ 71 h 71"/>
                <a:gd name="T2" fmla="*/ 0 w 44"/>
                <a:gd name="T3" fmla="*/ 71 h 71"/>
                <a:gd name="T4" fmla="*/ 0 w 44"/>
                <a:gd name="T5" fmla="*/ 54 h 71"/>
                <a:gd name="T6" fmla="*/ 0 w 44"/>
                <a:gd name="T7" fmla="*/ 0 h 71"/>
                <a:gd name="T8" fmla="*/ 44 w 44"/>
                <a:gd name="T9" fmla="*/ 0 h 71"/>
                <a:gd name="T10" fmla="*/ 44 w 44"/>
                <a:gd name="T11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71">
                  <a:moveTo>
                    <a:pt x="44" y="71"/>
                  </a:moveTo>
                  <a:lnTo>
                    <a:pt x="0" y="71"/>
                  </a:lnTo>
                  <a:lnTo>
                    <a:pt x="0" y="54"/>
                  </a:lnTo>
                  <a:lnTo>
                    <a:pt x="0" y="0"/>
                  </a:lnTo>
                  <a:lnTo>
                    <a:pt x="44" y="0"/>
                  </a:lnTo>
                  <a:lnTo>
                    <a:pt x="44" y="71"/>
                  </a:lnTo>
                  <a:close/>
                </a:path>
              </a:pathLst>
            </a:custGeom>
            <a:noFill/>
            <a:ln w="3175" cap="rnd">
              <a:solidFill>
                <a:srgbClr val="787E8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40" name="Line 17">
              <a:extLst>
                <a:ext uri="{FF2B5EF4-FFF2-40B4-BE49-F238E27FC236}">
                  <a16:creationId xmlns="" xmlns:a16="http://schemas.microsoft.com/office/drawing/2014/main" id="{56F8DD1E-BA38-4A18-92C1-304335990119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684" y="3422"/>
              <a:ext cx="44" cy="0"/>
            </a:xfrm>
            <a:prstGeom prst="line">
              <a:avLst/>
            </a:prstGeom>
            <a:noFill/>
            <a:ln w="3175" cap="flat">
              <a:solidFill>
                <a:srgbClr val="787E87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41" name="Line 18">
              <a:extLst>
                <a:ext uri="{FF2B5EF4-FFF2-40B4-BE49-F238E27FC236}">
                  <a16:creationId xmlns="" xmlns:a16="http://schemas.microsoft.com/office/drawing/2014/main" id="{ADD2B2D5-FC27-453A-BCF7-27AFD23CC9BD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686" y="3467"/>
              <a:ext cx="42" cy="0"/>
            </a:xfrm>
            <a:prstGeom prst="line">
              <a:avLst/>
            </a:prstGeom>
            <a:noFill/>
            <a:ln w="3175" cap="rnd">
              <a:solidFill>
                <a:srgbClr val="787E8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42" name="Oval 19">
              <a:extLst>
                <a:ext uri="{FF2B5EF4-FFF2-40B4-BE49-F238E27FC236}">
                  <a16:creationId xmlns="" xmlns:a16="http://schemas.microsoft.com/office/drawing/2014/main" id="{291BFD53-2478-4C02-88EE-9683186742B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703" y="3473"/>
              <a:ext cx="6" cy="7"/>
            </a:xfrm>
            <a:prstGeom prst="ellipse">
              <a:avLst/>
            </a:prstGeom>
            <a:solidFill>
              <a:srgbClr val="787E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</p:grpSp>
      <p:grpSp>
        <p:nvGrpSpPr>
          <p:cNvPr id="44" name="Group 22">
            <a:extLst>
              <a:ext uri="{FF2B5EF4-FFF2-40B4-BE49-F238E27FC236}">
                <a16:creationId xmlns="" xmlns:a16="http://schemas.microsoft.com/office/drawing/2014/main" id="{5EC2AB8A-C9B6-4148-9523-517480D543AE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017588" y="5499100"/>
            <a:ext cx="203200" cy="193675"/>
            <a:chOff x="641" y="3587"/>
            <a:chExt cx="128" cy="122"/>
          </a:xfrm>
        </p:grpSpPr>
        <p:sp>
          <p:nvSpPr>
            <p:cNvPr id="45" name="AutoShape 21">
              <a:extLst>
                <a:ext uri="{FF2B5EF4-FFF2-40B4-BE49-F238E27FC236}">
                  <a16:creationId xmlns="" xmlns:a16="http://schemas.microsoft.com/office/drawing/2014/main" id="{0DC55145-1198-493E-8942-212AA001308E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641" y="3587"/>
              <a:ext cx="128" cy="1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46" name="Oval 23">
              <a:extLst>
                <a:ext uri="{FF2B5EF4-FFF2-40B4-BE49-F238E27FC236}">
                  <a16:creationId xmlns="" xmlns:a16="http://schemas.microsoft.com/office/drawing/2014/main" id="{DF7BC7D6-7962-4AB0-9C30-D9D17A212347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43" y="3585"/>
              <a:ext cx="124" cy="12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47" name="Freeform 24">
              <a:extLst>
                <a:ext uri="{FF2B5EF4-FFF2-40B4-BE49-F238E27FC236}">
                  <a16:creationId xmlns="" xmlns:a16="http://schemas.microsoft.com/office/drawing/2014/main" id="{1E923071-664A-4E38-ACCD-35A43C53A50D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69" y="3621"/>
              <a:ext cx="72" cy="54"/>
            </a:xfrm>
            <a:custGeom>
              <a:avLst/>
              <a:gdLst>
                <a:gd name="T0" fmla="*/ 34 w 34"/>
                <a:gd name="T1" fmla="*/ 24 h 25"/>
                <a:gd name="T2" fmla="*/ 0 w 34"/>
                <a:gd name="T3" fmla="*/ 24 h 25"/>
                <a:gd name="T4" fmla="*/ 13 w 34"/>
                <a:gd name="T5" fmla="*/ 11 h 25"/>
                <a:gd name="T6" fmla="*/ 17 w 34"/>
                <a:gd name="T7" fmla="*/ 15 h 25"/>
                <a:gd name="T8" fmla="*/ 22 w 34"/>
                <a:gd name="T9" fmla="*/ 11 h 25"/>
                <a:gd name="T10" fmla="*/ 34 w 34"/>
                <a:gd name="T11" fmla="*/ 24 h 25"/>
                <a:gd name="T12" fmla="*/ 0 w 34"/>
                <a:gd name="T13" fmla="*/ 1 h 25"/>
                <a:gd name="T14" fmla="*/ 0 w 34"/>
                <a:gd name="T15" fmla="*/ 0 h 25"/>
                <a:gd name="T16" fmla="*/ 34 w 34"/>
                <a:gd name="T17" fmla="*/ 0 h 25"/>
                <a:gd name="T18" fmla="*/ 34 w 34"/>
                <a:gd name="T19" fmla="*/ 1 h 25"/>
                <a:gd name="T20" fmla="*/ 34 w 34"/>
                <a:gd name="T21" fmla="*/ 0 h 25"/>
                <a:gd name="T22" fmla="*/ 22 w 34"/>
                <a:gd name="T23" fmla="*/ 11 h 25"/>
                <a:gd name="T24" fmla="*/ 17 w 34"/>
                <a:gd name="T25" fmla="*/ 15 h 25"/>
                <a:gd name="T26" fmla="*/ 13 w 34"/>
                <a:gd name="T27" fmla="*/ 11 h 25"/>
                <a:gd name="T28" fmla="*/ 0 w 34"/>
                <a:gd name="T29" fmla="*/ 0 h 25"/>
                <a:gd name="T30" fmla="*/ 34 w 34"/>
                <a:gd name="T31" fmla="*/ 0 h 25"/>
                <a:gd name="T32" fmla="*/ 34 w 34"/>
                <a:gd name="T33" fmla="*/ 25 h 25"/>
                <a:gd name="T34" fmla="*/ 0 w 34"/>
                <a:gd name="T35" fmla="*/ 25 h 25"/>
                <a:gd name="T36" fmla="*/ 0 w 34"/>
                <a:gd name="T37" fmla="*/ 24 h 25"/>
                <a:gd name="T38" fmla="*/ 34 w 34"/>
                <a:gd name="T39" fmla="*/ 24 h 25"/>
                <a:gd name="T40" fmla="*/ 34 w 34"/>
                <a:gd name="T41" fmla="*/ 25 h 25"/>
                <a:gd name="T42" fmla="*/ 34 w 34"/>
                <a:gd name="T43" fmla="*/ 1 h 25"/>
                <a:gd name="T44" fmla="*/ 34 w 34"/>
                <a:gd name="T45" fmla="*/ 24 h 25"/>
                <a:gd name="T46" fmla="*/ 22 w 34"/>
                <a:gd name="T47" fmla="*/ 11 h 25"/>
                <a:gd name="T48" fmla="*/ 34 w 34"/>
                <a:gd name="T49" fmla="*/ 1 h 25"/>
                <a:gd name="T50" fmla="*/ 13 w 34"/>
                <a:gd name="T51" fmla="*/ 11 h 25"/>
                <a:gd name="T52" fmla="*/ 0 w 34"/>
                <a:gd name="T53" fmla="*/ 24 h 25"/>
                <a:gd name="T54" fmla="*/ 0 w 34"/>
                <a:gd name="T55" fmla="*/ 1 h 25"/>
                <a:gd name="T56" fmla="*/ 0 w 34"/>
                <a:gd name="T57" fmla="*/ 1 h 25"/>
                <a:gd name="T58" fmla="*/ 13 w 34"/>
                <a:gd name="T5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4" h="25">
                  <a:moveTo>
                    <a:pt x="34" y="24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13" y="11"/>
                    <a:pt x="13" y="11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22" y="11"/>
                    <a:pt x="22" y="11"/>
                    <a:pt x="22" y="11"/>
                  </a:cubicBezTo>
                  <a:lnTo>
                    <a:pt x="34" y="24"/>
                  </a:lnTo>
                  <a:close/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4" y="1"/>
                    <a:pt x="34" y="1"/>
                    <a:pt x="34" y="1"/>
                  </a:cubicBezTo>
                  <a:moveTo>
                    <a:pt x="34" y="0"/>
                  </a:moveTo>
                  <a:cubicBezTo>
                    <a:pt x="22" y="11"/>
                    <a:pt x="22" y="11"/>
                    <a:pt x="22" y="11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34" y="0"/>
                  </a:lnTo>
                  <a:close/>
                  <a:moveTo>
                    <a:pt x="34" y="25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34" y="24"/>
                    <a:pt x="34" y="24"/>
                    <a:pt x="34" y="24"/>
                  </a:cubicBezTo>
                  <a:lnTo>
                    <a:pt x="34" y="25"/>
                  </a:lnTo>
                  <a:close/>
                  <a:moveTo>
                    <a:pt x="34" y="1"/>
                  </a:moveTo>
                  <a:cubicBezTo>
                    <a:pt x="34" y="24"/>
                    <a:pt x="34" y="24"/>
                    <a:pt x="34" y="24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34" y="1"/>
                    <a:pt x="34" y="1"/>
                    <a:pt x="34" y="1"/>
                  </a:cubicBezTo>
                  <a:close/>
                  <a:moveTo>
                    <a:pt x="13" y="11"/>
                  </a:moveTo>
                  <a:cubicBezTo>
                    <a:pt x="13" y="11"/>
                    <a:pt x="0" y="24"/>
                    <a:pt x="0" y="24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13" y="11"/>
                  </a:lnTo>
                  <a:close/>
                </a:path>
              </a:pathLst>
            </a:custGeom>
            <a:noFill/>
            <a:ln w="3175" cap="rnd">
              <a:solidFill>
                <a:srgbClr val="787E8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</p:grpSp>
      <p:grpSp>
        <p:nvGrpSpPr>
          <p:cNvPr id="49" name="Group 27">
            <a:extLst>
              <a:ext uri="{FF2B5EF4-FFF2-40B4-BE49-F238E27FC236}">
                <a16:creationId xmlns="" xmlns:a16="http://schemas.microsoft.com/office/drawing/2014/main" id="{27B43F64-FDC0-47A0-AD66-DC6443C211A2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031876" y="5805489"/>
            <a:ext cx="195263" cy="193675"/>
            <a:chOff x="644" y="3771"/>
            <a:chExt cx="123" cy="122"/>
          </a:xfrm>
        </p:grpSpPr>
        <p:sp>
          <p:nvSpPr>
            <p:cNvPr id="50" name="AutoShape 26">
              <a:extLst>
                <a:ext uri="{FF2B5EF4-FFF2-40B4-BE49-F238E27FC236}">
                  <a16:creationId xmlns="" xmlns:a16="http://schemas.microsoft.com/office/drawing/2014/main" id="{657A76CE-902B-4706-AE1C-025B8D54E866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644" y="3771"/>
              <a:ext cx="123" cy="1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51" name="Oval 28">
              <a:extLst>
                <a:ext uri="{FF2B5EF4-FFF2-40B4-BE49-F238E27FC236}">
                  <a16:creationId xmlns="" xmlns:a16="http://schemas.microsoft.com/office/drawing/2014/main" id="{0C82E0E3-7899-49D0-82DD-2E20B5FFFF8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42" y="3769"/>
              <a:ext cx="125" cy="12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52" name="Freeform 29">
              <a:extLst>
                <a:ext uri="{FF2B5EF4-FFF2-40B4-BE49-F238E27FC236}">
                  <a16:creationId xmlns="" xmlns:a16="http://schemas.microsoft.com/office/drawing/2014/main" id="{690AF142-44DD-4869-A6F4-7B0CE6522AA0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68" y="3795"/>
              <a:ext cx="73" cy="74"/>
            </a:xfrm>
            <a:custGeom>
              <a:avLst/>
              <a:gdLst>
                <a:gd name="T0" fmla="*/ 10 w 34"/>
                <a:gd name="T1" fmla="*/ 17 h 35"/>
                <a:gd name="T2" fmla="*/ 0 w 34"/>
                <a:gd name="T3" fmla="*/ 17 h 35"/>
                <a:gd name="T4" fmla="*/ 17 w 34"/>
                <a:gd name="T5" fmla="*/ 35 h 35"/>
                <a:gd name="T6" fmla="*/ 4 w 34"/>
                <a:gd name="T7" fmla="*/ 29 h 35"/>
                <a:gd name="T8" fmla="*/ 11 w 34"/>
                <a:gd name="T9" fmla="*/ 25 h 35"/>
                <a:gd name="T10" fmla="*/ 17 w 34"/>
                <a:gd name="T11" fmla="*/ 35 h 35"/>
                <a:gd name="T12" fmla="*/ 23 w 34"/>
                <a:gd name="T13" fmla="*/ 25 h 35"/>
                <a:gd name="T14" fmla="*/ 17 w 34"/>
                <a:gd name="T15" fmla="*/ 35 h 35"/>
                <a:gd name="T16" fmla="*/ 17 w 34"/>
                <a:gd name="T17" fmla="*/ 35 h 35"/>
                <a:gd name="T18" fmla="*/ 11 w 34"/>
                <a:gd name="T19" fmla="*/ 25 h 35"/>
                <a:gd name="T20" fmla="*/ 17 w 34"/>
                <a:gd name="T21" fmla="*/ 24 h 35"/>
                <a:gd name="T22" fmla="*/ 23 w 34"/>
                <a:gd name="T23" fmla="*/ 25 h 35"/>
                <a:gd name="T24" fmla="*/ 29 w 34"/>
                <a:gd name="T25" fmla="*/ 29 h 35"/>
                <a:gd name="T26" fmla="*/ 17 w 34"/>
                <a:gd name="T27" fmla="*/ 35 h 35"/>
                <a:gd name="T28" fmla="*/ 23 w 34"/>
                <a:gd name="T29" fmla="*/ 25 h 35"/>
                <a:gd name="T30" fmla="*/ 29 w 34"/>
                <a:gd name="T31" fmla="*/ 29 h 35"/>
                <a:gd name="T32" fmla="*/ 34 w 34"/>
                <a:gd name="T33" fmla="*/ 17 h 35"/>
                <a:gd name="T34" fmla="*/ 29 w 34"/>
                <a:gd name="T35" fmla="*/ 29 h 35"/>
                <a:gd name="T36" fmla="*/ 23 w 34"/>
                <a:gd name="T37" fmla="*/ 25 h 35"/>
                <a:gd name="T38" fmla="*/ 24 w 34"/>
                <a:gd name="T39" fmla="*/ 17 h 35"/>
                <a:gd name="T40" fmla="*/ 34 w 34"/>
                <a:gd name="T41" fmla="*/ 17 h 35"/>
                <a:gd name="T42" fmla="*/ 24 w 34"/>
                <a:gd name="T43" fmla="*/ 17 h 35"/>
                <a:gd name="T44" fmla="*/ 23 w 34"/>
                <a:gd name="T45" fmla="*/ 25 h 35"/>
                <a:gd name="T46" fmla="*/ 17 w 34"/>
                <a:gd name="T47" fmla="*/ 24 h 35"/>
                <a:gd name="T48" fmla="*/ 11 w 34"/>
                <a:gd name="T49" fmla="*/ 25 h 35"/>
                <a:gd name="T50" fmla="*/ 10 w 34"/>
                <a:gd name="T51" fmla="*/ 17 h 35"/>
                <a:gd name="T52" fmla="*/ 24 w 34"/>
                <a:gd name="T53" fmla="*/ 17 h 35"/>
                <a:gd name="T54" fmla="*/ 29 w 34"/>
                <a:gd name="T55" fmla="*/ 6 h 35"/>
                <a:gd name="T56" fmla="*/ 23 w 34"/>
                <a:gd name="T57" fmla="*/ 10 h 35"/>
                <a:gd name="T58" fmla="*/ 17 w 34"/>
                <a:gd name="T59" fmla="*/ 0 h 35"/>
                <a:gd name="T60" fmla="*/ 29 w 34"/>
                <a:gd name="T61" fmla="*/ 6 h 35"/>
                <a:gd name="T62" fmla="*/ 34 w 34"/>
                <a:gd name="T63" fmla="*/ 17 h 35"/>
                <a:gd name="T64" fmla="*/ 24 w 34"/>
                <a:gd name="T65" fmla="*/ 17 h 35"/>
                <a:gd name="T66" fmla="*/ 23 w 34"/>
                <a:gd name="T67" fmla="*/ 10 h 35"/>
                <a:gd name="T68" fmla="*/ 29 w 34"/>
                <a:gd name="T69" fmla="*/ 6 h 35"/>
                <a:gd name="T70" fmla="*/ 34 w 34"/>
                <a:gd name="T71" fmla="*/ 17 h 35"/>
                <a:gd name="T72" fmla="*/ 24 w 34"/>
                <a:gd name="T73" fmla="*/ 17 h 35"/>
                <a:gd name="T74" fmla="*/ 10 w 34"/>
                <a:gd name="T75" fmla="*/ 17 h 35"/>
                <a:gd name="T76" fmla="*/ 11 w 34"/>
                <a:gd name="T77" fmla="*/ 10 h 35"/>
                <a:gd name="T78" fmla="*/ 17 w 34"/>
                <a:gd name="T79" fmla="*/ 11 h 35"/>
                <a:gd name="T80" fmla="*/ 23 w 34"/>
                <a:gd name="T81" fmla="*/ 10 h 35"/>
                <a:gd name="T82" fmla="*/ 24 w 34"/>
                <a:gd name="T83" fmla="*/ 17 h 35"/>
                <a:gd name="T84" fmla="*/ 11 w 34"/>
                <a:gd name="T85" fmla="*/ 25 h 35"/>
                <a:gd name="T86" fmla="*/ 4 w 34"/>
                <a:gd name="T87" fmla="*/ 29 h 35"/>
                <a:gd name="T88" fmla="*/ 0 w 34"/>
                <a:gd name="T89" fmla="*/ 18 h 35"/>
                <a:gd name="T90" fmla="*/ 0 w 34"/>
                <a:gd name="T91" fmla="*/ 17 h 35"/>
                <a:gd name="T92" fmla="*/ 4 w 34"/>
                <a:gd name="T93" fmla="*/ 6 h 35"/>
                <a:gd name="T94" fmla="*/ 11 w 34"/>
                <a:gd name="T95" fmla="*/ 10 h 35"/>
                <a:gd name="T96" fmla="*/ 10 w 34"/>
                <a:gd name="T97" fmla="*/ 17 h 35"/>
                <a:gd name="T98" fmla="*/ 11 w 34"/>
                <a:gd name="T99" fmla="*/ 25 h 35"/>
                <a:gd name="T100" fmla="*/ 17 w 34"/>
                <a:gd name="T101" fmla="*/ 0 h 35"/>
                <a:gd name="T102" fmla="*/ 11 w 34"/>
                <a:gd name="T103" fmla="*/ 10 h 35"/>
                <a:gd name="T104" fmla="*/ 4 w 34"/>
                <a:gd name="T105" fmla="*/ 6 h 35"/>
                <a:gd name="T106" fmla="*/ 17 w 34"/>
                <a:gd name="T107" fmla="*/ 0 h 35"/>
                <a:gd name="T108" fmla="*/ 23 w 34"/>
                <a:gd name="T109" fmla="*/ 10 h 35"/>
                <a:gd name="T110" fmla="*/ 17 w 34"/>
                <a:gd name="T111" fmla="*/ 11 h 35"/>
                <a:gd name="T112" fmla="*/ 11 w 34"/>
                <a:gd name="T113" fmla="*/ 10 h 35"/>
                <a:gd name="T114" fmla="*/ 17 w 34"/>
                <a:gd name="T115" fmla="*/ 0 h 35"/>
                <a:gd name="T116" fmla="*/ 17 w 34"/>
                <a:gd name="T117" fmla="*/ 0 h 35"/>
                <a:gd name="T118" fmla="*/ 23 w 34"/>
                <a:gd name="T119" fmla="*/ 10 h 35"/>
                <a:gd name="T120" fmla="*/ 10 w 34"/>
                <a:gd name="T121" fmla="*/ 17 h 35"/>
                <a:gd name="T122" fmla="*/ 0 w 34"/>
                <a:gd name="T123" fmla="*/ 1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4" h="35">
                  <a:moveTo>
                    <a:pt x="10" y="17"/>
                  </a:moveTo>
                  <a:cubicBezTo>
                    <a:pt x="0" y="17"/>
                    <a:pt x="0" y="17"/>
                    <a:pt x="0" y="17"/>
                  </a:cubicBezTo>
                  <a:moveTo>
                    <a:pt x="17" y="35"/>
                  </a:moveTo>
                  <a:cubicBezTo>
                    <a:pt x="12" y="35"/>
                    <a:pt x="8" y="32"/>
                    <a:pt x="4" y="29"/>
                  </a:cubicBezTo>
                  <a:cubicBezTo>
                    <a:pt x="6" y="27"/>
                    <a:pt x="8" y="26"/>
                    <a:pt x="11" y="25"/>
                  </a:cubicBezTo>
                  <a:cubicBezTo>
                    <a:pt x="12" y="31"/>
                    <a:pt x="14" y="35"/>
                    <a:pt x="17" y="35"/>
                  </a:cubicBezTo>
                  <a:close/>
                  <a:moveTo>
                    <a:pt x="23" y="25"/>
                  </a:moveTo>
                  <a:cubicBezTo>
                    <a:pt x="22" y="31"/>
                    <a:pt x="20" y="35"/>
                    <a:pt x="17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4" y="35"/>
                    <a:pt x="12" y="31"/>
                    <a:pt x="11" y="25"/>
                  </a:cubicBezTo>
                  <a:cubicBezTo>
                    <a:pt x="13" y="24"/>
                    <a:pt x="15" y="24"/>
                    <a:pt x="17" y="24"/>
                  </a:cubicBezTo>
                  <a:cubicBezTo>
                    <a:pt x="19" y="24"/>
                    <a:pt x="21" y="24"/>
                    <a:pt x="23" y="25"/>
                  </a:cubicBezTo>
                  <a:close/>
                  <a:moveTo>
                    <a:pt x="29" y="29"/>
                  </a:moveTo>
                  <a:cubicBezTo>
                    <a:pt x="26" y="32"/>
                    <a:pt x="22" y="35"/>
                    <a:pt x="17" y="35"/>
                  </a:cubicBezTo>
                  <a:cubicBezTo>
                    <a:pt x="20" y="35"/>
                    <a:pt x="22" y="31"/>
                    <a:pt x="23" y="25"/>
                  </a:cubicBezTo>
                  <a:cubicBezTo>
                    <a:pt x="26" y="26"/>
                    <a:pt x="28" y="27"/>
                    <a:pt x="29" y="29"/>
                  </a:cubicBezTo>
                  <a:close/>
                  <a:moveTo>
                    <a:pt x="34" y="17"/>
                  </a:moveTo>
                  <a:cubicBezTo>
                    <a:pt x="34" y="22"/>
                    <a:pt x="32" y="26"/>
                    <a:pt x="29" y="29"/>
                  </a:cubicBezTo>
                  <a:cubicBezTo>
                    <a:pt x="28" y="27"/>
                    <a:pt x="26" y="26"/>
                    <a:pt x="23" y="25"/>
                  </a:cubicBezTo>
                  <a:cubicBezTo>
                    <a:pt x="24" y="23"/>
                    <a:pt x="24" y="20"/>
                    <a:pt x="24" y="17"/>
                  </a:cubicBezTo>
                  <a:lnTo>
                    <a:pt x="34" y="17"/>
                  </a:lnTo>
                  <a:close/>
                  <a:moveTo>
                    <a:pt x="24" y="17"/>
                  </a:moveTo>
                  <a:cubicBezTo>
                    <a:pt x="24" y="20"/>
                    <a:pt x="24" y="23"/>
                    <a:pt x="23" y="25"/>
                  </a:cubicBezTo>
                  <a:cubicBezTo>
                    <a:pt x="21" y="24"/>
                    <a:pt x="19" y="24"/>
                    <a:pt x="17" y="24"/>
                  </a:cubicBezTo>
                  <a:cubicBezTo>
                    <a:pt x="15" y="24"/>
                    <a:pt x="13" y="24"/>
                    <a:pt x="11" y="25"/>
                  </a:cubicBezTo>
                  <a:cubicBezTo>
                    <a:pt x="10" y="23"/>
                    <a:pt x="10" y="20"/>
                    <a:pt x="10" y="17"/>
                  </a:cubicBezTo>
                  <a:lnTo>
                    <a:pt x="24" y="17"/>
                  </a:lnTo>
                  <a:close/>
                  <a:moveTo>
                    <a:pt x="29" y="6"/>
                  </a:moveTo>
                  <a:cubicBezTo>
                    <a:pt x="28" y="8"/>
                    <a:pt x="26" y="9"/>
                    <a:pt x="23" y="10"/>
                  </a:cubicBezTo>
                  <a:cubicBezTo>
                    <a:pt x="22" y="4"/>
                    <a:pt x="20" y="0"/>
                    <a:pt x="17" y="0"/>
                  </a:cubicBezTo>
                  <a:cubicBezTo>
                    <a:pt x="22" y="0"/>
                    <a:pt x="26" y="2"/>
                    <a:pt x="29" y="6"/>
                  </a:cubicBezTo>
                  <a:close/>
                  <a:moveTo>
                    <a:pt x="34" y="17"/>
                  </a:moveTo>
                  <a:cubicBezTo>
                    <a:pt x="24" y="17"/>
                    <a:pt x="24" y="17"/>
                    <a:pt x="24" y="17"/>
                  </a:cubicBezTo>
                  <a:cubicBezTo>
                    <a:pt x="24" y="15"/>
                    <a:pt x="24" y="12"/>
                    <a:pt x="23" y="10"/>
                  </a:cubicBezTo>
                  <a:cubicBezTo>
                    <a:pt x="26" y="9"/>
                    <a:pt x="28" y="8"/>
                    <a:pt x="29" y="6"/>
                  </a:cubicBezTo>
                  <a:cubicBezTo>
                    <a:pt x="32" y="9"/>
                    <a:pt x="34" y="13"/>
                    <a:pt x="34" y="17"/>
                  </a:cubicBezTo>
                  <a:close/>
                  <a:moveTo>
                    <a:pt x="24" y="17"/>
                  </a:moveTo>
                  <a:cubicBezTo>
                    <a:pt x="10" y="17"/>
                    <a:pt x="10" y="17"/>
                    <a:pt x="10" y="17"/>
                  </a:cubicBezTo>
                  <a:cubicBezTo>
                    <a:pt x="10" y="15"/>
                    <a:pt x="10" y="12"/>
                    <a:pt x="11" y="10"/>
                  </a:cubicBezTo>
                  <a:cubicBezTo>
                    <a:pt x="13" y="11"/>
                    <a:pt x="15" y="11"/>
                    <a:pt x="17" y="11"/>
                  </a:cubicBezTo>
                  <a:cubicBezTo>
                    <a:pt x="19" y="11"/>
                    <a:pt x="21" y="11"/>
                    <a:pt x="23" y="10"/>
                  </a:cubicBezTo>
                  <a:cubicBezTo>
                    <a:pt x="24" y="12"/>
                    <a:pt x="24" y="15"/>
                    <a:pt x="24" y="17"/>
                  </a:cubicBezTo>
                  <a:close/>
                  <a:moveTo>
                    <a:pt x="11" y="25"/>
                  </a:moveTo>
                  <a:cubicBezTo>
                    <a:pt x="8" y="26"/>
                    <a:pt x="6" y="27"/>
                    <a:pt x="4" y="29"/>
                  </a:cubicBezTo>
                  <a:cubicBezTo>
                    <a:pt x="2" y="26"/>
                    <a:pt x="0" y="22"/>
                    <a:pt x="0" y="18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3"/>
                    <a:pt x="2" y="9"/>
                    <a:pt x="4" y="6"/>
                  </a:cubicBezTo>
                  <a:cubicBezTo>
                    <a:pt x="6" y="8"/>
                    <a:pt x="8" y="9"/>
                    <a:pt x="11" y="10"/>
                  </a:cubicBezTo>
                  <a:cubicBezTo>
                    <a:pt x="10" y="12"/>
                    <a:pt x="10" y="15"/>
                    <a:pt x="10" y="17"/>
                  </a:cubicBezTo>
                  <a:cubicBezTo>
                    <a:pt x="10" y="20"/>
                    <a:pt x="10" y="23"/>
                    <a:pt x="11" y="25"/>
                  </a:cubicBezTo>
                  <a:close/>
                  <a:moveTo>
                    <a:pt x="17" y="0"/>
                  </a:moveTo>
                  <a:cubicBezTo>
                    <a:pt x="14" y="0"/>
                    <a:pt x="12" y="4"/>
                    <a:pt x="11" y="10"/>
                  </a:cubicBezTo>
                  <a:cubicBezTo>
                    <a:pt x="8" y="9"/>
                    <a:pt x="6" y="8"/>
                    <a:pt x="4" y="6"/>
                  </a:cubicBezTo>
                  <a:cubicBezTo>
                    <a:pt x="8" y="2"/>
                    <a:pt x="12" y="0"/>
                    <a:pt x="17" y="0"/>
                  </a:cubicBezTo>
                  <a:close/>
                  <a:moveTo>
                    <a:pt x="23" y="10"/>
                  </a:moveTo>
                  <a:cubicBezTo>
                    <a:pt x="21" y="11"/>
                    <a:pt x="19" y="11"/>
                    <a:pt x="17" y="11"/>
                  </a:cubicBezTo>
                  <a:cubicBezTo>
                    <a:pt x="15" y="11"/>
                    <a:pt x="13" y="11"/>
                    <a:pt x="11" y="10"/>
                  </a:cubicBezTo>
                  <a:cubicBezTo>
                    <a:pt x="12" y="4"/>
                    <a:pt x="14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2" y="4"/>
                    <a:pt x="23" y="10"/>
                  </a:cubicBezTo>
                  <a:close/>
                  <a:moveTo>
                    <a:pt x="10" y="17"/>
                  </a:moveTo>
                  <a:cubicBezTo>
                    <a:pt x="0" y="17"/>
                    <a:pt x="0" y="17"/>
                    <a:pt x="0" y="17"/>
                  </a:cubicBezTo>
                </a:path>
              </a:pathLst>
            </a:custGeom>
            <a:noFill/>
            <a:ln w="3175" cap="flat">
              <a:solidFill>
                <a:srgbClr val="787E87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</p:grpSp>
    </p:spTree>
    <p:extLst>
      <p:ext uri="{BB962C8B-B14F-4D97-AF65-F5344CB8AC3E}">
        <p14:creationId xmlns:p14="http://schemas.microsoft.com/office/powerpoint/2010/main" val="13603738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518299" y="1170277"/>
            <a:ext cx="7354462" cy="420630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18299" y="1690013"/>
            <a:ext cx="7886700" cy="43513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7872761" y="6594088"/>
            <a:ext cx="1174595" cy="2639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491A87A7-C635-4F7D-8AFA-5A874562A2ED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34970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60" r:id="rId5"/>
    <p:sldLayoutId id="2147483661" r:id="rId6"/>
    <p:sldLayoutId id="2147483654" r:id="rId7"/>
    <p:sldLayoutId id="2147483655" r:id="rId8"/>
    <p:sldLayoutId id="2147483656" r:id="rId9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1900" b="1" i="0" kern="1200" cap="all" spc="20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100000"/>
        </a:lnSpc>
        <a:spcBef>
          <a:spcPts val="0"/>
        </a:spcBef>
        <a:spcAft>
          <a:spcPts val="200"/>
        </a:spcAft>
        <a:buClr>
          <a:schemeClr val="accent1"/>
        </a:buClr>
        <a:buSzPct val="120000"/>
        <a:buFont typeface="Calibri" panose="020F0502020204030204" pitchFamily="34" charset="0"/>
        <a:buChar char="•"/>
        <a:defRPr sz="165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100000"/>
        </a:lnSpc>
        <a:spcBef>
          <a:spcPts val="375"/>
        </a:spcBef>
        <a:spcAft>
          <a:spcPts val="200"/>
        </a:spcAft>
        <a:buFont typeface="Arial" panose="020B0604020202020204" pitchFamily="34" charset="0"/>
        <a:buChar char="•"/>
        <a:defRPr sz="165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100000"/>
        </a:lnSpc>
        <a:spcBef>
          <a:spcPts val="0"/>
        </a:spcBef>
        <a:spcAft>
          <a:spcPts val="2200"/>
        </a:spcAft>
        <a:buFont typeface="Calibri" panose="020F0502020204030204" pitchFamily="34" charset="0"/>
        <a:buChar char="─"/>
        <a:defRPr sz="1650" kern="1200">
          <a:solidFill>
            <a:schemeClr val="tx1"/>
          </a:solidFill>
          <a:latin typeface="+mn-lt"/>
          <a:ea typeface="+mn-ea"/>
          <a:cs typeface="+mn-cs"/>
        </a:defRPr>
      </a:lvl3pPr>
      <a:lvl4pPr marL="172800" indent="-172800" algn="l" defTabSz="685800" rtl="0" eaLnBrk="1" latinLnBrk="0" hangingPunct="1">
        <a:lnSpc>
          <a:spcPct val="100000"/>
        </a:lnSpc>
        <a:spcBef>
          <a:spcPts val="375"/>
        </a:spcBef>
        <a:spcAft>
          <a:spcPts val="200"/>
        </a:spcAft>
        <a:buClr>
          <a:schemeClr val="accent1"/>
        </a:buClr>
        <a:buSzPct val="140000"/>
        <a:buFont typeface="Arial" panose="020B0604020202020204" pitchFamily="34" charset="0"/>
        <a:buChar char="•"/>
        <a:defRPr sz="1650" kern="1200">
          <a:solidFill>
            <a:schemeClr val="tx1"/>
          </a:solidFill>
          <a:latin typeface="+mn-lt"/>
          <a:ea typeface="+mn-ea"/>
          <a:cs typeface="+mn-cs"/>
        </a:defRPr>
      </a:lvl4pPr>
      <a:lvl5pPr marL="514800" indent="-171450" algn="l" defTabSz="685800" rtl="0" eaLnBrk="1" latinLnBrk="0" hangingPunct="1">
        <a:lnSpc>
          <a:spcPct val="100000"/>
        </a:lnSpc>
        <a:spcBef>
          <a:spcPts val="375"/>
        </a:spcBef>
        <a:spcAft>
          <a:spcPts val="200"/>
        </a:spcAft>
        <a:buFont typeface="Arial" panose="020B0604020202020204" pitchFamily="34" charset="0"/>
        <a:buChar char="•"/>
        <a:defRPr sz="16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jp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590400" y="2829600"/>
            <a:ext cx="7502040" cy="1660624"/>
          </a:xfrm>
        </p:spPr>
        <p:txBody>
          <a:bodyPr>
            <a:normAutofit/>
          </a:bodyPr>
          <a:lstStyle/>
          <a:p>
            <a:r>
              <a:rPr lang="en-GB" sz="3000" dirty="0" smtClean="0"/>
              <a:t>Large research infrastructures </a:t>
            </a:r>
            <a:r>
              <a:rPr lang="cs-CZ" sz="3000" dirty="0" smtClean="0"/>
              <a:t>   </a:t>
            </a:r>
            <a:r>
              <a:rPr lang="en-GB" sz="3000" dirty="0" smtClean="0"/>
              <a:t>of the Czech</a:t>
            </a:r>
            <a:r>
              <a:rPr lang="cs-CZ" sz="3000" dirty="0"/>
              <a:t> </a:t>
            </a:r>
            <a:r>
              <a:rPr lang="en-GB" sz="3000" dirty="0" smtClean="0"/>
              <a:t>republic</a:t>
            </a:r>
            <a:r>
              <a:rPr lang="cs-CZ" sz="3000" dirty="0" smtClean="0"/>
              <a:t> </a:t>
            </a:r>
            <a:r>
              <a:rPr lang="en-GB" sz="3000" dirty="0" smtClean="0"/>
              <a:t>– policy outlook for 2030</a:t>
            </a:r>
            <a:endParaRPr lang="en-GB" sz="30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b="1" dirty="0" smtClean="0"/>
              <a:t>Mr </a:t>
            </a:r>
            <a:r>
              <a:rPr lang="cs-CZ" b="1" dirty="0" smtClean="0"/>
              <a:t>Pavel Doleček</a:t>
            </a:r>
            <a:endParaRPr lang="en-GB" b="1" dirty="0" smtClean="0"/>
          </a:p>
          <a:p>
            <a:r>
              <a:rPr lang="en-GB" dirty="0" smtClean="0"/>
              <a:t>Deputy Minister for Higher Education, Science and Research</a:t>
            </a:r>
          </a:p>
          <a:p>
            <a:r>
              <a:rPr lang="en-GB" dirty="0" smtClean="0"/>
              <a:t>Ministry of Education, Youth and Sports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07169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18298" y="1170277"/>
            <a:ext cx="8497686" cy="420630"/>
          </a:xfrm>
        </p:spPr>
        <p:txBody>
          <a:bodyPr>
            <a:noAutofit/>
          </a:bodyPr>
          <a:lstStyle/>
          <a:p>
            <a:r>
              <a:rPr lang="cs-CZ" sz="1800" dirty="0"/>
              <a:t>7</a:t>
            </a:r>
            <a:r>
              <a:rPr lang="cs-CZ" sz="1800" dirty="0" smtClean="0"/>
              <a:t>. </a:t>
            </a:r>
            <a:r>
              <a:rPr lang="en-GB" sz="1800" dirty="0" smtClean="0"/>
              <a:t>Large research </a:t>
            </a:r>
            <a:r>
              <a:rPr lang="en-GB" sz="1800" dirty="0"/>
              <a:t>Infrastructures</a:t>
            </a:r>
            <a:r>
              <a:rPr lang="cs-CZ" sz="1800" dirty="0"/>
              <a:t> </a:t>
            </a:r>
            <a:r>
              <a:rPr lang="en-GB" sz="1800" dirty="0" smtClean="0"/>
              <a:t>– </a:t>
            </a:r>
            <a:r>
              <a:rPr lang="en-GB" sz="1800" dirty="0"/>
              <a:t>monitoring and </a:t>
            </a:r>
            <a:r>
              <a:rPr lang="cs-CZ" sz="1800" dirty="0" smtClean="0"/>
              <a:t>KPI</a:t>
            </a:r>
            <a:r>
              <a:rPr lang="cs-CZ" sz="1800" cap="none" dirty="0" smtClean="0"/>
              <a:t>s</a:t>
            </a:r>
            <a:endParaRPr lang="en-GB" sz="1800" cap="none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299" y="1690012"/>
            <a:ext cx="7967333" cy="4674211"/>
          </a:xfrm>
        </p:spPr>
        <p:txBody>
          <a:bodyPr>
            <a:noAutofit/>
          </a:bodyPr>
          <a:lstStyle/>
          <a:p>
            <a:pPr marL="360000" indent="-360000">
              <a:spcBef>
                <a:spcPts val="600"/>
              </a:spcBef>
              <a:spcAft>
                <a:spcPts val="600"/>
              </a:spcAft>
            </a:pPr>
            <a:r>
              <a:rPr lang="en-GB" altLang="cs-CZ" sz="1600" kern="0" dirty="0" smtClean="0"/>
              <a:t>Interim monitoring of large research infrastructures in the course of the period 2023-2029 shall be based on a set of </a:t>
            </a:r>
            <a:r>
              <a:rPr lang="en-GB" altLang="cs-CZ" sz="1600" b="1" kern="0" dirty="0" smtClean="0"/>
              <a:t>key performance indicators (KPIs</a:t>
            </a:r>
            <a:r>
              <a:rPr lang="en-GB" altLang="cs-CZ" sz="1600" b="1" kern="0" dirty="0" smtClean="0"/>
              <a:t>)</a:t>
            </a:r>
            <a:r>
              <a:rPr lang="cs-CZ" altLang="cs-CZ" sz="1600" kern="0" dirty="0" smtClean="0"/>
              <a:t>,</a:t>
            </a:r>
            <a:r>
              <a:rPr lang="en-GB" altLang="cs-CZ" sz="1600" kern="0" dirty="0" smtClean="0"/>
              <a:t> </a:t>
            </a:r>
            <a:r>
              <a:rPr lang="en-GB" altLang="cs-CZ" sz="1600" kern="0" dirty="0" smtClean="0"/>
              <a:t>to be filled by their operators</a:t>
            </a:r>
          </a:p>
          <a:p>
            <a:pPr marL="360000" indent="-360000">
              <a:spcBef>
                <a:spcPts val="600"/>
              </a:spcBef>
              <a:spcAft>
                <a:spcPts val="600"/>
              </a:spcAft>
            </a:pPr>
            <a:r>
              <a:rPr lang="en-GB" altLang="cs-CZ" sz="1600" kern="0" dirty="0" smtClean="0"/>
              <a:t>The monitoring system will be to a large extent inspired by KPIs developed by the European Strategy Forum on Research Infrastructures (ESFRI) to monitor the </a:t>
            </a:r>
            <a:r>
              <a:rPr lang="en-GB" sz="1600" dirty="0" smtClean="0"/>
              <a:t>“</a:t>
            </a:r>
            <a:r>
              <a:rPr lang="en-GB" altLang="cs-CZ" sz="1600" kern="0" dirty="0" smtClean="0"/>
              <a:t>ESFRI Landmarks</a:t>
            </a:r>
            <a:r>
              <a:rPr lang="en-GB" sz="1600" dirty="0" smtClean="0"/>
              <a:t>“</a:t>
            </a:r>
            <a:r>
              <a:rPr lang="en-GB" altLang="cs-CZ" sz="1600" kern="0" dirty="0" smtClean="0"/>
              <a:t>→ the KPIs methodology is being prepared by the </a:t>
            </a:r>
            <a:r>
              <a:rPr lang="en-GB" altLang="cs-CZ" sz="1600" b="1" kern="0" dirty="0" smtClean="0"/>
              <a:t>ESFRI Working Group on Monitoring</a:t>
            </a:r>
            <a:r>
              <a:rPr lang="en-GB" altLang="cs-CZ" sz="1600" kern="0" dirty="0" smtClean="0"/>
              <a:t>, which was established following the </a:t>
            </a:r>
            <a:r>
              <a:rPr lang="en-GB" sz="1600" dirty="0" smtClean="0"/>
              <a:t>“</a:t>
            </a:r>
            <a:r>
              <a:rPr lang="en-GB" altLang="cs-CZ" sz="1600" kern="0" dirty="0" smtClean="0"/>
              <a:t>EU Competitiveness Council Decision on Accelerating Knowledge Circulation in the EU</a:t>
            </a:r>
            <a:r>
              <a:rPr lang="en-GB" sz="1600" dirty="0" smtClean="0"/>
              <a:t>“</a:t>
            </a:r>
            <a:r>
              <a:rPr lang="en-GB" altLang="cs-CZ" sz="1600" kern="0" dirty="0" smtClean="0"/>
              <a:t> – inviting the ESFRI to develop a common approach for monitoring of performance of research infrastructures in Europe</a:t>
            </a:r>
          </a:p>
          <a:p>
            <a:pPr marL="360000" indent="-360000">
              <a:spcBef>
                <a:spcPts val="600"/>
              </a:spcBef>
              <a:spcAft>
                <a:spcPts val="600"/>
              </a:spcAft>
            </a:pPr>
            <a:r>
              <a:rPr lang="en-GB" altLang="cs-CZ" sz="1600" kern="0" dirty="0" smtClean="0"/>
              <a:t>The </a:t>
            </a:r>
            <a:r>
              <a:rPr lang="en-GB" altLang="cs-CZ" sz="1600" b="1" kern="0" dirty="0" smtClean="0"/>
              <a:t>KPIs monitoring system</a:t>
            </a:r>
            <a:r>
              <a:rPr lang="en-GB" altLang="cs-CZ" sz="1600" kern="0" dirty="0" smtClean="0"/>
              <a:t> will be introduced                                                                                          by the Ministry of Education, Youth and Sports                                                                                        </a:t>
            </a:r>
            <a:r>
              <a:rPr lang="en-GB" altLang="cs-CZ" sz="1600" kern="0" dirty="0" smtClean="0"/>
              <a:t>in </a:t>
            </a:r>
            <a:r>
              <a:rPr lang="en-GB" altLang="cs-CZ" sz="1600" kern="0" dirty="0" smtClean="0"/>
              <a:t>2021 international assessment methodology  </a:t>
            </a:r>
          </a:p>
          <a:p>
            <a:pPr marL="360000" indent="-360000">
              <a:spcBef>
                <a:spcPts val="600"/>
              </a:spcBef>
              <a:spcAft>
                <a:spcPts val="600"/>
              </a:spcAft>
            </a:pPr>
            <a:r>
              <a:rPr lang="en-GB" altLang="cs-CZ" sz="1600" b="1" kern="0" dirty="0" smtClean="0"/>
              <a:t>Target KPIs values </a:t>
            </a:r>
            <a:r>
              <a:rPr lang="en-GB" altLang="cs-CZ" sz="1600" kern="0" dirty="0" smtClean="0"/>
              <a:t>will be set by large research                                                                  infrastructure operators on individual basis and                                                                         assessed by international evaluation committee                                                                                 as regards suitability, relevance and ambitions</a:t>
            </a:r>
          </a:p>
          <a:p>
            <a:pPr marL="360000" indent="-360000">
              <a:spcBef>
                <a:spcPts val="600"/>
              </a:spcBef>
              <a:spcAft>
                <a:spcPts val="600"/>
              </a:spcAft>
            </a:pPr>
            <a:r>
              <a:rPr lang="en-GB" altLang="cs-CZ" sz="1600" kern="0" dirty="0" smtClean="0"/>
              <a:t>KPIs values will be fixed in the </a:t>
            </a:r>
            <a:r>
              <a:rPr lang="en-GB" altLang="cs-CZ" sz="1600" b="1" kern="0" dirty="0" smtClean="0"/>
              <a:t>grant agreements</a:t>
            </a:r>
          </a:p>
          <a:p>
            <a:pPr marL="360000" indent="-360000">
              <a:spcBef>
                <a:spcPts val="600"/>
              </a:spcBef>
              <a:spcAft>
                <a:spcPts val="600"/>
              </a:spcAft>
            </a:pPr>
            <a:endParaRPr lang="en-GB" altLang="cs-CZ" sz="1600" kern="0" dirty="0" smtClean="0"/>
          </a:p>
          <a:p>
            <a:pPr>
              <a:spcBef>
                <a:spcPts val="1200"/>
              </a:spcBef>
              <a:spcAft>
                <a:spcPts val="1200"/>
              </a:spcAft>
            </a:pPr>
            <a:endParaRPr lang="en-GB" sz="1600" dirty="0"/>
          </a:p>
        </p:txBody>
      </p:sp>
      <p:pic>
        <p:nvPicPr>
          <p:cNvPr id="8" name="Obrázek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3832" y="3721607"/>
            <a:ext cx="2642616" cy="2642616"/>
          </a:xfrm>
          <a:prstGeom prst="rect">
            <a:avLst/>
          </a:prstGeom>
        </p:spPr>
      </p:pic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A87A7-C635-4F7D-8AFA-5A874562A2ED}" type="slidenum">
              <a:rPr lang="cs-CZ" smtClean="0"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33832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299" y="1690012"/>
            <a:ext cx="7802741" cy="4674211"/>
          </a:xfrm>
        </p:spPr>
        <p:txBody>
          <a:bodyPr>
            <a:noAutofit/>
          </a:bodyPr>
          <a:lstStyle/>
          <a:p>
            <a:pPr marL="360000" indent="-360000">
              <a:spcBef>
                <a:spcPts val="600"/>
              </a:spcBef>
              <a:spcAft>
                <a:spcPts val="600"/>
              </a:spcAft>
            </a:pPr>
            <a:endParaRPr lang="cs-CZ" altLang="cs-CZ" sz="1600" kern="0" dirty="0" smtClean="0"/>
          </a:p>
          <a:p>
            <a:pPr marL="360000" indent="-360000">
              <a:spcBef>
                <a:spcPts val="600"/>
              </a:spcBef>
              <a:spcAft>
                <a:spcPts val="600"/>
              </a:spcAft>
            </a:pPr>
            <a:endParaRPr lang="en-GB" altLang="cs-CZ" sz="1600" kern="0" dirty="0" smtClean="0"/>
          </a:p>
          <a:p>
            <a:pPr>
              <a:spcBef>
                <a:spcPts val="1200"/>
              </a:spcBef>
              <a:spcAft>
                <a:spcPts val="1200"/>
              </a:spcAft>
            </a:pPr>
            <a:endParaRPr lang="en-GB" sz="1600" dirty="0"/>
          </a:p>
        </p:txBody>
      </p:sp>
      <p:graphicFrame>
        <p:nvGraphicFramePr>
          <p:cNvPr id="9" name="Tabulk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8847752"/>
              </p:ext>
            </p:extLst>
          </p:nvPr>
        </p:nvGraphicFramePr>
        <p:xfrm>
          <a:off x="580851" y="1818842"/>
          <a:ext cx="7988530" cy="44165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32346"/>
                <a:gridCol w="5656184"/>
              </a:tblGrid>
              <a:tr h="66867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cs-CZ" sz="1200" dirty="0" smtClean="0">
                        <a:effectLst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cs-CZ" sz="1400" dirty="0" smtClean="0">
                          <a:effectLst/>
                        </a:rPr>
                        <a:t>Monitoring </a:t>
                      </a:r>
                      <a:r>
                        <a:rPr lang="en-GB" sz="1400" noProof="0" dirty="0" smtClean="0">
                          <a:effectLst/>
                        </a:rPr>
                        <a:t>objective</a:t>
                      </a:r>
                      <a:endParaRPr lang="cs-CZ" sz="1400" noProof="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n-GB" sz="1200" noProof="0" dirty="0">
                        <a:effectLst/>
                        <a:latin typeface="Times New Roman" panose="02020603050405020304" pitchFamily="18" charset="0"/>
                        <a:ea typeface="Arial Unicode MS" panose="020B0604020202020204" pitchFamily="34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cs-CZ" sz="1200" noProof="0" dirty="0" smtClean="0">
                        <a:effectLst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400" noProof="0" dirty="0" smtClean="0">
                          <a:effectLst/>
                        </a:rPr>
                        <a:t>Key</a:t>
                      </a:r>
                      <a:r>
                        <a:rPr lang="cs-CZ" sz="1400" dirty="0" smtClean="0">
                          <a:effectLst/>
                        </a:rPr>
                        <a:t> </a:t>
                      </a:r>
                      <a:r>
                        <a:rPr lang="cs-CZ" sz="1400" baseline="0" dirty="0" smtClean="0">
                          <a:effectLst/>
                        </a:rPr>
                        <a:t>performance </a:t>
                      </a:r>
                      <a:r>
                        <a:rPr lang="en-GB" sz="1400" baseline="0" noProof="0" dirty="0" smtClean="0">
                          <a:effectLst/>
                        </a:rPr>
                        <a:t>indicators</a:t>
                      </a:r>
                      <a:endParaRPr lang="en-GB" sz="1400" noProof="0" dirty="0">
                        <a:effectLst/>
                        <a:latin typeface="Times New Roman" panose="02020603050405020304" pitchFamily="18" charset="0"/>
                        <a:ea typeface="Arial Unicode MS" panose="020B0604020202020204" pitchFamily="34" charset="-128"/>
                      </a:endParaRPr>
                    </a:p>
                  </a:txBody>
                  <a:tcPr marL="68580" marR="68580" marT="0" marB="0"/>
                </a:tc>
              </a:tr>
              <a:tr h="69378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Achieving scientific excellence</a:t>
                      </a:r>
                      <a:endParaRPr lang="cs-CZ" sz="1200" dirty="0">
                        <a:effectLst/>
                        <a:latin typeface="Times New Roman" panose="02020603050405020304" pitchFamily="18" charset="0"/>
                        <a:ea typeface="Arial Unicode MS" panose="020B0604020202020204" pitchFamily="34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1. Number of user requests for access </a:t>
                      </a:r>
                      <a:endParaRPr lang="cs-CZ" sz="12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2. Number of users served </a:t>
                      </a:r>
                      <a:endParaRPr lang="cs-CZ" sz="12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3. Number of publications </a:t>
                      </a:r>
                      <a:endParaRPr lang="cs-CZ" sz="12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4. Percentage of top (10%) cited </a:t>
                      </a:r>
                      <a:r>
                        <a:rPr lang="en-GB" sz="1100" dirty="0" smtClean="0">
                          <a:effectLst/>
                        </a:rPr>
                        <a:t>publications</a:t>
                      </a:r>
                      <a:endParaRPr lang="cs-CZ" sz="1200" dirty="0">
                        <a:effectLst/>
                        <a:latin typeface="Times New Roman" panose="02020603050405020304" pitchFamily="18" charset="0"/>
                        <a:ea typeface="Arial Unicode MS" panose="020B0604020202020204" pitchFamily="34" charset="-128"/>
                      </a:endParaRPr>
                    </a:p>
                  </a:txBody>
                  <a:tcPr marL="68580" marR="68580" marT="0" marB="0"/>
                </a:tc>
              </a:tr>
              <a:tr h="35661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Delivery of education and training</a:t>
                      </a:r>
                      <a:endParaRPr lang="cs-CZ" sz="1200" dirty="0">
                        <a:effectLst/>
                        <a:latin typeface="Times New Roman" panose="02020603050405020304" pitchFamily="18" charset="0"/>
                        <a:ea typeface="Arial Unicode MS" panose="020B0604020202020204" pitchFamily="34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5. Number of </a:t>
                      </a:r>
                      <a:r>
                        <a:rPr lang="en-GB" sz="1100" dirty="0" smtClean="0">
                          <a:effectLst/>
                        </a:rPr>
                        <a:t>MSc</a:t>
                      </a:r>
                      <a:r>
                        <a:rPr lang="cs-CZ" sz="1100" dirty="0" smtClean="0">
                          <a:effectLst/>
                        </a:rPr>
                        <a:t>.</a:t>
                      </a:r>
                      <a:r>
                        <a:rPr lang="en-GB" sz="1100" dirty="0" smtClean="0">
                          <a:effectLst/>
                        </a:rPr>
                        <a:t> </a:t>
                      </a:r>
                      <a:r>
                        <a:rPr lang="en-GB" sz="1100" dirty="0">
                          <a:effectLst/>
                        </a:rPr>
                        <a:t>and </a:t>
                      </a:r>
                      <a:r>
                        <a:rPr lang="en-GB" sz="1100" noProof="0" dirty="0" smtClean="0">
                          <a:effectLst/>
                        </a:rPr>
                        <a:t>Ph.D.</a:t>
                      </a:r>
                      <a:r>
                        <a:rPr lang="en-GB" sz="1100" dirty="0" smtClean="0">
                          <a:effectLst/>
                        </a:rPr>
                        <a:t> </a:t>
                      </a:r>
                      <a:r>
                        <a:rPr lang="en-GB" sz="1100" dirty="0">
                          <a:effectLst/>
                        </a:rPr>
                        <a:t>students using the </a:t>
                      </a:r>
                      <a:r>
                        <a:rPr lang="en-GB" sz="1100" noProof="0" dirty="0" smtClean="0">
                          <a:effectLst/>
                        </a:rPr>
                        <a:t>research infrastructure</a:t>
                      </a:r>
                      <a:endParaRPr lang="en-GB" sz="1200" noProof="0" dirty="0" smtClean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</a:rPr>
                        <a:t>6</a:t>
                      </a:r>
                      <a:r>
                        <a:rPr lang="en-GB" sz="1100" dirty="0">
                          <a:effectLst/>
                        </a:rPr>
                        <a:t>. Training of people who are not </a:t>
                      </a:r>
                      <a:r>
                        <a:rPr lang="en-GB" sz="1100" noProof="0" dirty="0" smtClean="0">
                          <a:effectLst/>
                        </a:rPr>
                        <a:t>research infrastructure</a:t>
                      </a:r>
                      <a:r>
                        <a:rPr lang="cs-CZ" sz="1100" noProof="0" dirty="0" smtClean="0">
                          <a:effectLst/>
                        </a:rPr>
                        <a:t> </a:t>
                      </a:r>
                      <a:r>
                        <a:rPr lang="en-GB" sz="1100" dirty="0" smtClean="0">
                          <a:effectLst/>
                        </a:rPr>
                        <a:t>staff </a:t>
                      </a:r>
                      <a:endParaRPr lang="cs-CZ" sz="1200" dirty="0">
                        <a:effectLst/>
                        <a:latin typeface="Times New Roman" panose="02020603050405020304" pitchFamily="18" charset="0"/>
                        <a:ea typeface="Arial Unicode MS" panose="020B0604020202020204" pitchFamily="34" charset="-128"/>
                      </a:endParaRPr>
                    </a:p>
                  </a:txBody>
                  <a:tcPr marL="68580" marR="68580" marT="0" marB="0"/>
                </a:tc>
              </a:tr>
              <a:tr h="37490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Enhancing collaboration in Europe</a:t>
                      </a:r>
                      <a:endParaRPr lang="cs-CZ" sz="1200" dirty="0">
                        <a:effectLst/>
                        <a:latin typeface="Times New Roman" panose="02020603050405020304" pitchFamily="18" charset="0"/>
                        <a:ea typeface="Arial Unicode MS" panose="020B0604020202020204" pitchFamily="34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7. Number of Members of the </a:t>
                      </a:r>
                      <a:r>
                        <a:rPr lang="en-GB" sz="1100" noProof="0" dirty="0" smtClean="0">
                          <a:effectLst/>
                        </a:rPr>
                        <a:t>research infrastructure</a:t>
                      </a:r>
                      <a:r>
                        <a:rPr lang="cs-CZ" sz="1100" noProof="0" dirty="0" smtClean="0">
                          <a:effectLst/>
                        </a:rPr>
                        <a:t> </a:t>
                      </a:r>
                      <a:r>
                        <a:rPr lang="en-GB" sz="1100" dirty="0" smtClean="0">
                          <a:effectLst/>
                        </a:rPr>
                        <a:t>from </a:t>
                      </a:r>
                      <a:r>
                        <a:rPr lang="en-GB" sz="1100" dirty="0">
                          <a:effectLst/>
                        </a:rPr>
                        <a:t>ESFRI countries</a:t>
                      </a:r>
                      <a:endParaRPr lang="cs-CZ" sz="12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8. Share of users and publications per ESFRI member country</a:t>
                      </a:r>
                      <a:endParaRPr lang="cs-CZ" sz="1200" dirty="0">
                        <a:effectLst/>
                        <a:latin typeface="Times New Roman" panose="02020603050405020304" pitchFamily="18" charset="0"/>
                        <a:ea typeface="Arial Unicode MS" panose="020B0604020202020204" pitchFamily="34" charset="-128"/>
                      </a:endParaRPr>
                    </a:p>
                  </a:txBody>
                  <a:tcPr marL="68580" marR="68580" marT="0" marB="0"/>
                </a:tc>
              </a:tr>
              <a:tr h="35661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Facilitating economic activities</a:t>
                      </a:r>
                      <a:endParaRPr lang="cs-CZ" sz="1200" dirty="0">
                        <a:effectLst/>
                        <a:latin typeface="Times New Roman" panose="02020603050405020304" pitchFamily="18" charset="0"/>
                        <a:ea typeface="Arial Unicode MS" panose="020B0604020202020204" pitchFamily="34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9. Share of users associated with industry and publications with industry</a:t>
                      </a:r>
                      <a:endParaRPr lang="cs-CZ" sz="120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10. Income from commercial activities and the number of entities paying for service</a:t>
                      </a:r>
                      <a:endParaRPr lang="cs-CZ" sz="1200">
                        <a:effectLst/>
                        <a:latin typeface="Times New Roman" panose="02020603050405020304" pitchFamily="18" charset="0"/>
                        <a:ea typeface="Arial Unicode MS" panose="020B0604020202020204" pitchFamily="34" charset="-128"/>
                      </a:endParaRPr>
                    </a:p>
                  </a:txBody>
                  <a:tcPr marL="68580" marR="68580" marT="0" marB="0"/>
                </a:tc>
              </a:tr>
              <a:tr h="54864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Outreach to the public</a:t>
                      </a:r>
                      <a:endParaRPr lang="cs-CZ" sz="1200" dirty="0">
                        <a:effectLst/>
                        <a:latin typeface="Times New Roman" panose="02020603050405020304" pitchFamily="18" charset="0"/>
                        <a:ea typeface="Arial Unicode MS" panose="020B0604020202020204" pitchFamily="34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11. Engagement achieved by direct contact </a:t>
                      </a:r>
                      <a:endParaRPr lang="cs-CZ" sz="12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12. Outreach through media</a:t>
                      </a:r>
                      <a:endParaRPr lang="cs-CZ" sz="12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13. Outreach via the </a:t>
                      </a:r>
                      <a:r>
                        <a:rPr lang="en-GB" sz="1100" noProof="0" dirty="0" smtClean="0">
                          <a:effectLst/>
                        </a:rPr>
                        <a:t>research infrastructure</a:t>
                      </a:r>
                      <a:r>
                        <a:rPr lang="en-GB" sz="1100" dirty="0" smtClean="0">
                          <a:effectLst/>
                        </a:rPr>
                        <a:t>’s </a:t>
                      </a:r>
                      <a:r>
                        <a:rPr lang="en-GB" sz="1100" dirty="0">
                          <a:effectLst/>
                        </a:rPr>
                        <a:t>own web and social media</a:t>
                      </a:r>
                      <a:endParaRPr lang="cs-CZ" sz="1200" dirty="0">
                        <a:effectLst/>
                        <a:latin typeface="Times New Roman" panose="02020603050405020304" pitchFamily="18" charset="0"/>
                        <a:ea typeface="Arial Unicode MS" panose="020B0604020202020204" pitchFamily="34" charset="-128"/>
                      </a:endParaRPr>
                    </a:p>
                  </a:txBody>
                  <a:tcPr marL="68580" marR="68580" marT="0" marB="0"/>
                </a:tc>
              </a:tr>
              <a:tr h="20116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Optimising data use</a:t>
                      </a:r>
                      <a:endParaRPr lang="cs-CZ" sz="1200" dirty="0">
                        <a:effectLst/>
                        <a:latin typeface="Times New Roman" panose="02020603050405020304" pitchFamily="18" charset="0"/>
                        <a:ea typeface="Arial Unicode MS" panose="020B0604020202020204" pitchFamily="34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14. Number of publicly available data sets used externally</a:t>
                      </a:r>
                      <a:endParaRPr lang="cs-CZ" sz="1200">
                        <a:effectLst/>
                        <a:latin typeface="Times New Roman" panose="02020603050405020304" pitchFamily="18" charset="0"/>
                        <a:ea typeface="Arial Unicode MS" panose="020B0604020202020204" pitchFamily="34" charset="-128"/>
                      </a:endParaRPr>
                    </a:p>
                  </a:txBody>
                  <a:tcPr marL="68580" marR="68580" marT="0" marB="0"/>
                </a:tc>
              </a:tr>
              <a:tr h="34747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Provision of scientific advice</a:t>
                      </a:r>
                      <a:endParaRPr lang="cs-CZ" sz="1200" dirty="0">
                        <a:effectLst/>
                        <a:latin typeface="Times New Roman" panose="02020603050405020304" pitchFamily="18" charset="0"/>
                        <a:ea typeface="Arial Unicode MS" panose="020B0604020202020204" pitchFamily="34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15. Participation by </a:t>
                      </a:r>
                      <a:r>
                        <a:rPr lang="en-GB" sz="1100" noProof="0" dirty="0" smtClean="0">
                          <a:effectLst/>
                        </a:rPr>
                        <a:t>research infrastructure</a:t>
                      </a:r>
                      <a:r>
                        <a:rPr lang="en-GB" sz="1100" dirty="0" smtClean="0">
                          <a:effectLst/>
                        </a:rPr>
                        <a:t> </a:t>
                      </a:r>
                      <a:r>
                        <a:rPr lang="en-GB" sz="1100" dirty="0">
                          <a:effectLst/>
                        </a:rPr>
                        <a:t>in policy related activities </a:t>
                      </a:r>
                      <a:endParaRPr lang="cs-CZ" sz="12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16. Citations in policy </a:t>
                      </a:r>
                      <a:r>
                        <a:rPr lang="en-GB" sz="1100" dirty="0" smtClean="0">
                          <a:effectLst/>
                        </a:rPr>
                        <a:t>related </a:t>
                      </a:r>
                      <a:r>
                        <a:rPr lang="en-GB" sz="1100" dirty="0">
                          <a:effectLst/>
                        </a:rPr>
                        <a:t>publications</a:t>
                      </a:r>
                      <a:endParaRPr lang="cs-CZ" sz="1200" dirty="0">
                        <a:effectLst/>
                        <a:latin typeface="Times New Roman" panose="02020603050405020304" pitchFamily="18" charset="0"/>
                        <a:ea typeface="Arial Unicode MS" panose="020B0604020202020204" pitchFamily="34" charset="-128"/>
                      </a:endParaRPr>
                    </a:p>
                  </a:txBody>
                  <a:tcPr marL="68580" marR="68580" marT="0" marB="0"/>
                </a:tc>
              </a:tr>
              <a:tr h="52120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Facilitating international co-operation</a:t>
                      </a:r>
                      <a:endParaRPr lang="cs-CZ" sz="1200" dirty="0">
                        <a:effectLst/>
                        <a:latin typeface="Times New Roman" panose="02020603050405020304" pitchFamily="18" charset="0"/>
                        <a:ea typeface="Arial Unicode MS" panose="020B0604020202020204" pitchFamily="34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17. Share of users and publications per non-ESFRI member country</a:t>
                      </a:r>
                      <a:endParaRPr lang="cs-CZ" sz="12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18. International trainees </a:t>
                      </a:r>
                      <a:endParaRPr lang="cs-CZ" sz="12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19. Number of members of the </a:t>
                      </a:r>
                      <a:r>
                        <a:rPr lang="en-GB" sz="1100" noProof="0" dirty="0" smtClean="0">
                          <a:effectLst/>
                        </a:rPr>
                        <a:t>research infrastructure</a:t>
                      </a:r>
                      <a:r>
                        <a:rPr lang="cs-CZ" sz="1100" noProof="0" dirty="0" smtClean="0">
                          <a:effectLst/>
                        </a:rPr>
                        <a:t> </a:t>
                      </a:r>
                      <a:r>
                        <a:rPr lang="en-GB" sz="1100" dirty="0" smtClean="0">
                          <a:effectLst/>
                        </a:rPr>
                        <a:t>from </a:t>
                      </a:r>
                      <a:r>
                        <a:rPr lang="en-GB" sz="1100" dirty="0">
                          <a:effectLst/>
                        </a:rPr>
                        <a:t>non-ESFRI countries</a:t>
                      </a:r>
                      <a:endParaRPr lang="cs-CZ" sz="1200" dirty="0">
                        <a:effectLst/>
                        <a:latin typeface="Times New Roman" panose="02020603050405020304" pitchFamily="18" charset="0"/>
                        <a:ea typeface="Arial Unicode MS" panose="020B0604020202020204" pitchFamily="34" charset="-128"/>
                      </a:endParaRPr>
                    </a:p>
                  </a:txBody>
                  <a:tcPr marL="68580" marR="68580" marT="0" marB="0"/>
                </a:tc>
              </a:tr>
              <a:tr h="34747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Optimising management </a:t>
                      </a:r>
                      <a:endParaRPr lang="cs-CZ" sz="1200" dirty="0">
                        <a:effectLst/>
                        <a:latin typeface="Times New Roman" panose="02020603050405020304" pitchFamily="18" charset="0"/>
                        <a:ea typeface="Arial Unicode MS" panose="020B0604020202020204" pitchFamily="34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20. Revenues</a:t>
                      </a:r>
                      <a:endParaRPr lang="cs-CZ" sz="12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21. Extent of resources made available </a:t>
                      </a:r>
                      <a:endParaRPr lang="cs-CZ" sz="1200" dirty="0">
                        <a:effectLst/>
                        <a:latin typeface="Times New Roman" panose="02020603050405020304" pitchFamily="18" charset="0"/>
                        <a:ea typeface="Arial Unicode MS" panose="020B0604020202020204" pitchFamily="34" charset="-128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7" name="Nadpis 1"/>
          <p:cNvSpPr>
            <a:spLocks noGrp="1"/>
          </p:cNvSpPr>
          <p:nvPr>
            <p:ph type="title"/>
          </p:nvPr>
        </p:nvSpPr>
        <p:spPr>
          <a:xfrm>
            <a:off x="518298" y="1170276"/>
            <a:ext cx="8113637" cy="519735"/>
          </a:xfrm>
        </p:spPr>
        <p:txBody>
          <a:bodyPr>
            <a:noAutofit/>
          </a:bodyPr>
          <a:lstStyle/>
          <a:p>
            <a:pPr algn="ctr"/>
            <a:r>
              <a:rPr lang="cs-CZ" sz="1800" dirty="0" smtClean="0"/>
              <a:t>KPI</a:t>
            </a:r>
            <a:r>
              <a:rPr lang="cs-CZ" sz="1800" cap="none" dirty="0" smtClean="0"/>
              <a:t>s</a:t>
            </a:r>
            <a:r>
              <a:rPr lang="cs-CZ" sz="1800" dirty="0" smtClean="0"/>
              <a:t> </a:t>
            </a:r>
            <a:r>
              <a:rPr lang="en-GB" sz="1800" dirty="0" smtClean="0"/>
              <a:t>for assessment of </a:t>
            </a:r>
            <a:r>
              <a:rPr lang="cs-CZ" sz="1800" dirty="0"/>
              <a:t>“ESFRI </a:t>
            </a:r>
            <a:r>
              <a:rPr lang="en-GB" sz="1800" dirty="0" smtClean="0"/>
              <a:t>landmarks</a:t>
            </a:r>
            <a:r>
              <a:rPr lang="cs-CZ" sz="1800" dirty="0"/>
              <a:t>“</a:t>
            </a:r>
            <a:r>
              <a:rPr lang="en-GB" sz="1800" dirty="0" smtClean="0"/>
              <a:t/>
            </a:r>
            <a:br>
              <a:rPr lang="en-GB" sz="1800" dirty="0" smtClean="0"/>
            </a:br>
            <a:r>
              <a:rPr lang="en-GB" sz="1800" dirty="0" smtClean="0"/>
              <a:t>preliminary draft</a:t>
            </a:r>
            <a:endParaRPr lang="en-GB" sz="1800" dirty="0"/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A87A7-C635-4F7D-8AFA-5A874562A2ED}" type="slidenum">
              <a:rPr lang="cs-CZ" smtClean="0"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55962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299" y="1690012"/>
            <a:ext cx="7802741" cy="4701643"/>
          </a:xfrm>
        </p:spPr>
        <p:txBody>
          <a:bodyPr>
            <a:noAutofit/>
          </a:bodyPr>
          <a:lstStyle/>
          <a:p>
            <a:pPr marL="342900" lvl="1" indent="0">
              <a:spcBef>
                <a:spcPts val="900"/>
              </a:spcBef>
              <a:spcAft>
                <a:spcPts val="900"/>
              </a:spcAft>
              <a:buNone/>
            </a:pPr>
            <a:r>
              <a:rPr lang="cs-CZ" altLang="cs-CZ" sz="1600" kern="0" dirty="0" smtClean="0">
                <a:solidFill>
                  <a:srgbClr val="000000"/>
                </a:solidFill>
              </a:rPr>
              <a:t>	</a:t>
            </a:r>
            <a:endParaRPr lang="en-GB" sz="1600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8158" y="2204629"/>
            <a:ext cx="3683022" cy="3672408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A87A7-C635-4F7D-8AFA-5A874562A2ED}" type="slidenum">
              <a:rPr lang="cs-CZ" smtClean="0"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38601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Thank you for your attention!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Mr. </a:t>
            </a:r>
            <a:r>
              <a:rPr lang="cs-CZ" dirty="0" smtClean="0"/>
              <a:t>Pavel Doleček</a:t>
            </a:r>
            <a:br>
              <a:rPr lang="cs-CZ" dirty="0" smtClean="0"/>
            </a:br>
            <a:r>
              <a:rPr lang="en-US" dirty="0"/>
              <a:t>Deputy Minister for Higher Education, Science and </a:t>
            </a:r>
            <a:r>
              <a:rPr lang="en-US" dirty="0" smtClean="0"/>
              <a:t>Research 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en-US" dirty="0" smtClean="0"/>
              <a:t>Ministry of Education, Youth and Sports </a:t>
            </a:r>
            <a:endParaRPr lang="cs-CZ" dirty="0" smtClean="0"/>
          </a:p>
          <a:p>
            <a:pPr>
              <a:spcAft>
                <a:spcPts val="1000"/>
              </a:spcAft>
            </a:pPr>
            <a:r>
              <a:rPr lang="cs-CZ" dirty="0" smtClean="0"/>
              <a:t>Karmelitská </a:t>
            </a:r>
            <a:r>
              <a:rPr lang="cs-CZ" dirty="0"/>
              <a:t>529/5 </a:t>
            </a:r>
            <a:br>
              <a:rPr lang="cs-CZ" dirty="0"/>
            </a:br>
            <a:r>
              <a:rPr lang="cs-CZ" dirty="0"/>
              <a:t>118 12 Prague 1 – Malá Strana </a:t>
            </a:r>
            <a:br>
              <a:rPr lang="cs-CZ" dirty="0"/>
            </a:br>
            <a:r>
              <a:rPr lang="cs-CZ" dirty="0"/>
              <a:t>Czech Republic </a:t>
            </a:r>
          </a:p>
          <a:p>
            <a:pPr>
              <a:spcAft>
                <a:spcPts val="800"/>
              </a:spcAft>
            </a:pPr>
            <a:r>
              <a:rPr lang="de-DE" dirty="0"/>
              <a:t>Tel.: +420 234 </a:t>
            </a:r>
            <a:r>
              <a:rPr lang="de-DE" dirty="0" smtClean="0"/>
              <a:t>81</a:t>
            </a:r>
            <a:r>
              <a:rPr lang="cs-CZ" dirty="0" smtClean="0"/>
              <a:t>2</a:t>
            </a:r>
            <a:r>
              <a:rPr lang="de-DE" dirty="0" smtClean="0"/>
              <a:t> 1</a:t>
            </a:r>
            <a:r>
              <a:rPr lang="cs-CZ" dirty="0" smtClean="0"/>
              <a:t>0</a:t>
            </a:r>
            <a:r>
              <a:rPr lang="de-DE" dirty="0" smtClean="0"/>
              <a:t>1 </a:t>
            </a:r>
            <a:endParaRPr lang="cs-CZ" dirty="0"/>
          </a:p>
          <a:p>
            <a:r>
              <a:rPr lang="cs-CZ" dirty="0"/>
              <a:t>E-mail: </a:t>
            </a:r>
            <a:r>
              <a:rPr lang="cs-CZ" dirty="0" smtClean="0"/>
              <a:t>pavel.dolecek@msmt.cz </a:t>
            </a:r>
            <a:endParaRPr lang="cs-CZ" dirty="0"/>
          </a:p>
          <a:p>
            <a:r>
              <a:rPr lang="cs-CZ" dirty="0"/>
              <a:t>Web: www.vyzkumne-infrastruktury.cz/en/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21445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78380" y="1749439"/>
            <a:ext cx="5163967" cy="516971"/>
          </a:xfrm>
        </p:spPr>
        <p:txBody>
          <a:bodyPr>
            <a:normAutofit/>
          </a:bodyPr>
          <a:lstStyle/>
          <a:p>
            <a:r>
              <a:rPr lang="en-GB" sz="1800" dirty="0" smtClean="0"/>
              <a:t>contents</a:t>
            </a:r>
            <a:endParaRPr lang="en-GB" sz="1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3"/>
          </p:nvPr>
        </p:nvSpPr>
        <p:spPr>
          <a:xfrm>
            <a:off x="678380" y="2174970"/>
            <a:ext cx="4798876" cy="3357150"/>
          </a:xfrm>
        </p:spPr>
        <p:txBody>
          <a:bodyPr>
            <a:noAutofit/>
          </a:bodyPr>
          <a:lstStyle/>
          <a:p>
            <a:pPr>
              <a:spcBef>
                <a:spcPts val="900"/>
              </a:spcBef>
              <a:spcAft>
                <a:spcPts val="900"/>
              </a:spcAft>
              <a:buSzPct val="100000"/>
            </a:pPr>
            <a:r>
              <a:rPr lang="en-GB" sz="1500" dirty="0"/>
              <a:t>Large Research </a:t>
            </a:r>
            <a:r>
              <a:rPr lang="en-GB" sz="1500" dirty="0" smtClean="0"/>
              <a:t>Infrastructures</a:t>
            </a:r>
            <a:r>
              <a:rPr lang="cs-CZ" sz="1500" dirty="0" smtClean="0"/>
              <a:t> – </a:t>
            </a:r>
            <a:r>
              <a:rPr lang="en-GB" sz="1500" dirty="0" smtClean="0"/>
              <a:t>agenda development</a:t>
            </a:r>
            <a:endParaRPr lang="en-GB" sz="1500" dirty="0" smtClean="0"/>
          </a:p>
          <a:p>
            <a:pPr>
              <a:spcBef>
                <a:spcPts val="900"/>
              </a:spcBef>
              <a:spcAft>
                <a:spcPts val="900"/>
              </a:spcAft>
              <a:buSzPct val="100000"/>
            </a:pPr>
            <a:r>
              <a:rPr lang="en-GB" sz="1500" dirty="0" smtClean="0"/>
              <a:t>Large </a:t>
            </a:r>
            <a:r>
              <a:rPr lang="en-GB" sz="1500" dirty="0"/>
              <a:t>Research Infrastructures – legislative </a:t>
            </a:r>
            <a:r>
              <a:rPr lang="en-GB" sz="1500" dirty="0" smtClean="0"/>
              <a:t>setting</a:t>
            </a:r>
            <a:endParaRPr lang="cs-CZ" sz="1500" dirty="0" smtClean="0"/>
          </a:p>
          <a:p>
            <a:pPr>
              <a:spcBef>
                <a:spcPts val="900"/>
              </a:spcBef>
              <a:spcAft>
                <a:spcPts val="900"/>
              </a:spcAft>
              <a:buSzPct val="100000"/>
            </a:pPr>
            <a:r>
              <a:rPr lang="en-GB" sz="1500" dirty="0" smtClean="0"/>
              <a:t>Large </a:t>
            </a:r>
            <a:r>
              <a:rPr lang="en-GB" sz="1500" dirty="0"/>
              <a:t>Research </a:t>
            </a:r>
            <a:r>
              <a:rPr lang="en-GB" sz="1500" dirty="0" smtClean="0"/>
              <a:t>Infrastructures</a:t>
            </a:r>
            <a:r>
              <a:rPr lang="cs-CZ" sz="1500" dirty="0" smtClean="0"/>
              <a:t> – </a:t>
            </a:r>
            <a:r>
              <a:rPr lang="en-GB" sz="1500" dirty="0" smtClean="0"/>
              <a:t>landscape &amp;</a:t>
            </a:r>
            <a:r>
              <a:rPr lang="cs-CZ" sz="1500" dirty="0" smtClean="0"/>
              <a:t> </a:t>
            </a:r>
            <a:r>
              <a:rPr lang="en-GB" sz="1500" dirty="0" smtClean="0"/>
              <a:t>gap analysis</a:t>
            </a:r>
          </a:p>
          <a:p>
            <a:pPr>
              <a:spcBef>
                <a:spcPts val="900"/>
              </a:spcBef>
              <a:spcAft>
                <a:spcPts val="900"/>
              </a:spcAft>
              <a:buSzPct val="100000"/>
            </a:pPr>
            <a:r>
              <a:rPr lang="en-GB" sz="1500" dirty="0" smtClean="0"/>
              <a:t>Large </a:t>
            </a:r>
            <a:r>
              <a:rPr lang="en-GB" sz="1500" dirty="0"/>
              <a:t>Research Infrastructures</a:t>
            </a:r>
            <a:r>
              <a:rPr lang="cs-CZ" sz="1500" dirty="0"/>
              <a:t> </a:t>
            </a:r>
            <a:r>
              <a:rPr lang="cs-CZ" sz="1500" dirty="0" smtClean="0"/>
              <a:t>– </a:t>
            </a:r>
            <a:r>
              <a:rPr lang="en-GB" sz="1500" dirty="0" smtClean="0"/>
              <a:t>international</a:t>
            </a:r>
            <a:r>
              <a:rPr lang="cs-CZ" sz="1500" dirty="0" smtClean="0"/>
              <a:t> </a:t>
            </a:r>
            <a:r>
              <a:rPr lang="en-GB" sz="1500" dirty="0" smtClean="0"/>
              <a:t>assessment</a:t>
            </a:r>
            <a:endParaRPr lang="en-GB" sz="1500" dirty="0"/>
          </a:p>
          <a:p>
            <a:pPr>
              <a:spcBef>
                <a:spcPts val="900"/>
              </a:spcBef>
              <a:spcAft>
                <a:spcPts val="900"/>
              </a:spcAft>
              <a:buSzPct val="100000"/>
            </a:pPr>
            <a:r>
              <a:rPr lang="en-GB" sz="1500" dirty="0"/>
              <a:t>Large Research Infrastructures</a:t>
            </a:r>
            <a:r>
              <a:rPr lang="cs-CZ" sz="1500" dirty="0"/>
              <a:t> – </a:t>
            </a:r>
            <a:r>
              <a:rPr lang="en-GB" sz="1500" dirty="0" smtClean="0"/>
              <a:t>network</a:t>
            </a:r>
            <a:r>
              <a:rPr lang="cs-CZ" sz="1500" dirty="0" smtClean="0"/>
              <a:t>s </a:t>
            </a:r>
            <a:r>
              <a:rPr lang="en-GB" sz="1500" dirty="0"/>
              <a:t>&amp; </a:t>
            </a:r>
            <a:r>
              <a:rPr lang="en-GB" sz="1500" dirty="0" smtClean="0"/>
              <a:t>cluster</a:t>
            </a:r>
            <a:r>
              <a:rPr lang="cs-CZ" sz="1500" dirty="0" smtClean="0"/>
              <a:t>s</a:t>
            </a:r>
          </a:p>
          <a:p>
            <a:pPr>
              <a:spcBef>
                <a:spcPts val="900"/>
              </a:spcBef>
              <a:spcAft>
                <a:spcPts val="900"/>
              </a:spcAft>
              <a:buSzPct val="100000"/>
            </a:pPr>
            <a:r>
              <a:rPr lang="en-GB" sz="1500" dirty="0"/>
              <a:t>Large Research Infrastructures</a:t>
            </a:r>
            <a:r>
              <a:rPr lang="cs-CZ" sz="1500" dirty="0"/>
              <a:t> – </a:t>
            </a:r>
            <a:r>
              <a:rPr lang="en-GB" sz="1500" dirty="0"/>
              <a:t>funding framework</a:t>
            </a:r>
            <a:endParaRPr lang="cs-CZ" sz="1500" dirty="0"/>
          </a:p>
          <a:p>
            <a:pPr>
              <a:spcBef>
                <a:spcPts val="900"/>
              </a:spcBef>
              <a:spcAft>
                <a:spcPts val="900"/>
              </a:spcAft>
              <a:buSzPct val="100000"/>
            </a:pPr>
            <a:r>
              <a:rPr lang="en-GB" sz="1500" dirty="0" smtClean="0"/>
              <a:t>Large </a:t>
            </a:r>
            <a:r>
              <a:rPr lang="en-GB" sz="1500" dirty="0"/>
              <a:t>Research Infrastructures</a:t>
            </a:r>
            <a:r>
              <a:rPr lang="cs-CZ" sz="1500" dirty="0"/>
              <a:t> – </a:t>
            </a:r>
            <a:r>
              <a:rPr lang="en-GB" sz="1500" dirty="0" smtClean="0"/>
              <a:t>monitoring and </a:t>
            </a:r>
            <a:r>
              <a:rPr lang="cs-CZ" sz="1500" dirty="0" smtClean="0"/>
              <a:t>KPIs</a:t>
            </a:r>
            <a:endParaRPr lang="cs-CZ" sz="1500" dirty="0"/>
          </a:p>
          <a:p>
            <a:pPr>
              <a:spcBef>
                <a:spcPts val="900"/>
              </a:spcBef>
              <a:spcAft>
                <a:spcPts val="900"/>
              </a:spcAft>
              <a:buSzPct val="100000"/>
            </a:pPr>
            <a:endParaRPr lang="cs-CZ" sz="1500" dirty="0"/>
          </a:p>
          <a:p>
            <a:pPr>
              <a:spcBef>
                <a:spcPts val="900"/>
              </a:spcBef>
              <a:spcAft>
                <a:spcPts val="900"/>
              </a:spcAft>
              <a:buSzPct val="100000"/>
            </a:pPr>
            <a:endParaRPr lang="en-GB" sz="1500" dirty="0" smtClean="0"/>
          </a:p>
          <a:p>
            <a:pPr>
              <a:spcBef>
                <a:spcPts val="900"/>
              </a:spcBef>
              <a:spcAft>
                <a:spcPts val="900"/>
              </a:spcAft>
              <a:buSzPct val="100000"/>
            </a:pPr>
            <a:endParaRPr lang="en-GB" sz="16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A87A7-C635-4F7D-8AFA-5A874562A2ED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69201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Kosoúhelník 72">
            <a:extLst>
              <a:ext uri="{FF2B5EF4-FFF2-40B4-BE49-F238E27FC236}">
                <a16:creationId xmlns="" xmlns:a16="http://schemas.microsoft.com/office/drawing/2014/main" id="{83DA2299-9567-4BE7-B634-C137E2823D97}"/>
              </a:ext>
            </a:extLst>
          </p:cNvPr>
          <p:cNvSpPr/>
          <p:nvPr/>
        </p:nvSpPr>
        <p:spPr>
          <a:xfrm>
            <a:off x="303817" y="3356557"/>
            <a:ext cx="648459" cy="288395"/>
          </a:xfrm>
          <a:prstGeom prst="parallelogram">
            <a:avLst/>
          </a:prstGeom>
          <a:solidFill>
            <a:schemeClr val="bg1">
              <a:lumMod val="9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18298" y="1170277"/>
            <a:ext cx="8113637" cy="420630"/>
          </a:xfrm>
        </p:spPr>
        <p:txBody>
          <a:bodyPr>
            <a:noAutofit/>
          </a:bodyPr>
          <a:lstStyle/>
          <a:p>
            <a:pPr algn="ctr"/>
            <a:r>
              <a:rPr lang="cs-CZ" sz="1800" dirty="0" smtClean="0"/>
              <a:t>1. </a:t>
            </a:r>
            <a:r>
              <a:rPr lang="en-GB" sz="1800" dirty="0" smtClean="0"/>
              <a:t>Large </a:t>
            </a:r>
            <a:r>
              <a:rPr lang="en-GB" sz="1800" dirty="0"/>
              <a:t>research infrastructures – agenda development</a:t>
            </a:r>
          </a:p>
        </p:txBody>
      </p:sp>
      <p:sp>
        <p:nvSpPr>
          <p:cNvPr id="4" name="Kosoúhelník 3">
            <a:extLst>
              <a:ext uri="{FF2B5EF4-FFF2-40B4-BE49-F238E27FC236}">
                <a16:creationId xmlns="" xmlns:a16="http://schemas.microsoft.com/office/drawing/2014/main" id="{0B5F3570-5156-4EAF-AA3B-37164D21519F}"/>
              </a:ext>
            </a:extLst>
          </p:cNvPr>
          <p:cNvSpPr/>
          <p:nvPr/>
        </p:nvSpPr>
        <p:spPr>
          <a:xfrm>
            <a:off x="852581" y="3353537"/>
            <a:ext cx="1502545" cy="288395"/>
          </a:xfrm>
          <a:prstGeom prst="parallelogram">
            <a:avLst/>
          </a:prstGeom>
          <a:solidFill>
            <a:srgbClr val="4C6BA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19" name="Kosoúhelník 18">
            <a:extLst>
              <a:ext uri="{FF2B5EF4-FFF2-40B4-BE49-F238E27FC236}">
                <a16:creationId xmlns="" xmlns:a16="http://schemas.microsoft.com/office/drawing/2014/main" id="{7346355B-8104-4038-946F-FAA6251006DC}"/>
              </a:ext>
            </a:extLst>
          </p:cNvPr>
          <p:cNvSpPr/>
          <p:nvPr/>
        </p:nvSpPr>
        <p:spPr>
          <a:xfrm>
            <a:off x="2337796" y="3353537"/>
            <a:ext cx="1406173" cy="288395"/>
          </a:xfrm>
          <a:prstGeom prst="parallelogram">
            <a:avLst/>
          </a:prstGeom>
          <a:solidFill>
            <a:srgbClr val="1DB0A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20" name="Kosoúhelník 19">
            <a:extLst>
              <a:ext uri="{FF2B5EF4-FFF2-40B4-BE49-F238E27FC236}">
                <a16:creationId xmlns="" xmlns:a16="http://schemas.microsoft.com/office/drawing/2014/main" id="{AEA5E7A8-A6FB-4662-BDC2-65C44C76A32C}"/>
              </a:ext>
            </a:extLst>
          </p:cNvPr>
          <p:cNvSpPr/>
          <p:nvPr/>
        </p:nvSpPr>
        <p:spPr>
          <a:xfrm>
            <a:off x="3731421" y="3353536"/>
            <a:ext cx="1421472" cy="288395"/>
          </a:xfrm>
          <a:prstGeom prst="parallelogram">
            <a:avLst/>
          </a:prstGeom>
          <a:solidFill>
            <a:srgbClr val="C1D32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21" name="Kosoúhelník 20">
            <a:extLst>
              <a:ext uri="{FF2B5EF4-FFF2-40B4-BE49-F238E27FC236}">
                <a16:creationId xmlns="" xmlns:a16="http://schemas.microsoft.com/office/drawing/2014/main" id="{D99BA1AC-D055-41D2-A1D1-34ED7B655073}"/>
              </a:ext>
            </a:extLst>
          </p:cNvPr>
          <p:cNvSpPr/>
          <p:nvPr/>
        </p:nvSpPr>
        <p:spPr>
          <a:xfrm>
            <a:off x="5139255" y="3353537"/>
            <a:ext cx="1421471" cy="288395"/>
          </a:xfrm>
          <a:prstGeom prst="parallelogram">
            <a:avLst/>
          </a:prstGeom>
          <a:solidFill>
            <a:srgbClr val="FCD83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22" name="Kosoúhelník 21">
            <a:extLst>
              <a:ext uri="{FF2B5EF4-FFF2-40B4-BE49-F238E27FC236}">
                <a16:creationId xmlns="" xmlns:a16="http://schemas.microsoft.com/office/drawing/2014/main" id="{0CB4E67D-5667-47E1-927E-F995746C9233}"/>
              </a:ext>
            </a:extLst>
          </p:cNvPr>
          <p:cNvSpPr/>
          <p:nvPr/>
        </p:nvSpPr>
        <p:spPr>
          <a:xfrm>
            <a:off x="6547090" y="3353536"/>
            <a:ext cx="1421471" cy="288395"/>
          </a:xfrm>
          <a:prstGeom prst="parallelogram">
            <a:avLst/>
          </a:prstGeom>
          <a:solidFill>
            <a:srgbClr val="F185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grpSp>
        <p:nvGrpSpPr>
          <p:cNvPr id="66" name="Skupina 65">
            <a:extLst>
              <a:ext uri="{FF2B5EF4-FFF2-40B4-BE49-F238E27FC236}">
                <a16:creationId xmlns="" xmlns:a16="http://schemas.microsoft.com/office/drawing/2014/main" id="{B8224F27-6E44-4F26-8FC8-C3E792A81906}"/>
              </a:ext>
            </a:extLst>
          </p:cNvPr>
          <p:cNvGrpSpPr/>
          <p:nvPr/>
        </p:nvGrpSpPr>
        <p:grpSpPr>
          <a:xfrm>
            <a:off x="3169146" y="3303131"/>
            <a:ext cx="1324577" cy="1594080"/>
            <a:chOff x="3040677" y="3303131"/>
            <a:chExt cx="1324577" cy="1594080"/>
          </a:xfrm>
        </p:grpSpPr>
        <p:pic>
          <p:nvPicPr>
            <p:cNvPr id="35" name="Obrázek 34">
              <a:extLst>
                <a:ext uri="{FF2B5EF4-FFF2-40B4-BE49-F238E27FC236}">
                  <a16:creationId xmlns="" xmlns:a16="http://schemas.microsoft.com/office/drawing/2014/main" id="{E9E56989-5CA2-4609-B555-5FE698DBD81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285329" y="3303131"/>
              <a:ext cx="835275" cy="1594080"/>
            </a:xfrm>
            <a:prstGeom prst="rect">
              <a:avLst/>
            </a:prstGeom>
          </p:spPr>
        </p:pic>
        <p:sp>
          <p:nvSpPr>
            <p:cNvPr id="38" name="TextBox 1179">
              <a:extLst>
                <a:ext uri="{FF2B5EF4-FFF2-40B4-BE49-F238E27FC236}">
                  <a16:creationId xmlns="" xmlns:a16="http://schemas.microsoft.com/office/drawing/2014/main" id="{0794F4E2-57E0-46BE-93B2-8F1274F38D4E}"/>
                </a:ext>
              </a:extLst>
            </p:cNvPr>
            <p:cNvSpPr txBox="1"/>
            <p:nvPr/>
          </p:nvSpPr>
          <p:spPr>
            <a:xfrm>
              <a:off x="3040677" y="4315336"/>
              <a:ext cx="1324577" cy="307777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 smtClean="0">
                  <a:solidFill>
                    <a:srgbClr val="C1D32F"/>
                  </a:solidFill>
                  <a:cs typeface="Calibri" pitchFamily="34" charset="0"/>
                </a:rPr>
                <a:t>20</a:t>
              </a:r>
              <a:r>
                <a:rPr lang="cs-CZ" altLang="ko-KR" sz="1400" b="1" dirty="0" smtClean="0">
                  <a:solidFill>
                    <a:srgbClr val="C1D32F"/>
                  </a:solidFill>
                  <a:cs typeface="Calibri" pitchFamily="34" charset="0"/>
                </a:rPr>
                <a:t>21</a:t>
              </a:r>
              <a:endParaRPr lang="ko-KR" altLang="en-US" sz="1400" b="1" dirty="0">
                <a:solidFill>
                  <a:srgbClr val="C1D32F"/>
                </a:solidFill>
                <a:cs typeface="Calibri" pitchFamily="34" charset="0"/>
              </a:endParaRPr>
            </a:p>
          </p:txBody>
        </p:sp>
      </p:grpSp>
      <p:grpSp>
        <p:nvGrpSpPr>
          <p:cNvPr id="69" name="Skupina 68">
            <a:extLst>
              <a:ext uri="{FF2B5EF4-FFF2-40B4-BE49-F238E27FC236}">
                <a16:creationId xmlns="" xmlns:a16="http://schemas.microsoft.com/office/drawing/2014/main" id="{A6FCAD0B-BF32-4B8F-BBB1-270313FFC3B0}"/>
              </a:ext>
            </a:extLst>
          </p:cNvPr>
          <p:cNvGrpSpPr/>
          <p:nvPr/>
        </p:nvGrpSpPr>
        <p:grpSpPr>
          <a:xfrm>
            <a:off x="303962" y="3298825"/>
            <a:ext cx="1324577" cy="1593850"/>
            <a:chOff x="228392" y="3298825"/>
            <a:chExt cx="1324577" cy="1593850"/>
          </a:xfrm>
        </p:grpSpPr>
        <p:sp>
          <p:nvSpPr>
            <p:cNvPr id="9" name="TextBox 1179">
              <a:extLst>
                <a:ext uri="{FF2B5EF4-FFF2-40B4-BE49-F238E27FC236}">
                  <a16:creationId xmlns="" xmlns:a16="http://schemas.microsoft.com/office/drawing/2014/main" id="{53E91F3E-0B97-461E-812C-506B63B1BC88}"/>
                </a:ext>
              </a:extLst>
            </p:cNvPr>
            <p:cNvSpPr txBox="1"/>
            <p:nvPr/>
          </p:nvSpPr>
          <p:spPr>
            <a:xfrm>
              <a:off x="228392" y="4324201"/>
              <a:ext cx="1324577" cy="307777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 smtClean="0">
                  <a:solidFill>
                    <a:srgbClr val="4C6BAC"/>
                  </a:solidFill>
                  <a:cs typeface="Calibri" pitchFamily="34" charset="0"/>
                </a:rPr>
                <a:t>20</a:t>
              </a:r>
              <a:r>
                <a:rPr lang="cs-CZ" altLang="ko-KR" sz="1400" b="1" dirty="0">
                  <a:solidFill>
                    <a:srgbClr val="4C6BAC"/>
                  </a:solidFill>
                  <a:cs typeface="Calibri" pitchFamily="34" charset="0"/>
                </a:rPr>
                <a:t>1</a:t>
              </a:r>
              <a:r>
                <a:rPr lang="cs-CZ" altLang="ko-KR" sz="1400" b="1" dirty="0" smtClean="0">
                  <a:solidFill>
                    <a:srgbClr val="4C6BAC"/>
                  </a:solidFill>
                  <a:cs typeface="Calibri" pitchFamily="34" charset="0"/>
                </a:rPr>
                <a:t>9</a:t>
              </a:r>
              <a:endParaRPr lang="ko-KR" altLang="en-US" sz="1400" b="1" dirty="0">
                <a:solidFill>
                  <a:srgbClr val="4C6BAC"/>
                </a:solidFill>
                <a:cs typeface="Calibri" pitchFamily="34" charset="0"/>
              </a:endParaRPr>
            </a:p>
          </p:txBody>
        </p:sp>
        <p:grpSp>
          <p:nvGrpSpPr>
            <p:cNvPr id="40" name="Group 8">
              <a:extLst>
                <a:ext uri="{FF2B5EF4-FFF2-40B4-BE49-F238E27FC236}">
                  <a16:creationId xmlns="" xmlns:a16="http://schemas.microsoft.com/office/drawing/2014/main" id="{54742347-A432-4EDF-B8F7-ED7F7E0D30EA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467539" y="3298825"/>
              <a:ext cx="846138" cy="1593850"/>
              <a:chOff x="404" y="2078"/>
              <a:chExt cx="533" cy="1004"/>
            </a:xfrm>
          </p:grpSpPr>
          <p:sp>
            <p:nvSpPr>
              <p:cNvPr id="41" name="AutoShape 7">
                <a:extLst>
                  <a:ext uri="{FF2B5EF4-FFF2-40B4-BE49-F238E27FC236}">
                    <a16:creationId xmlns="" xmlns:a16="http://schemas.microsoft.com/office/drawing/2014/main" id="{7C0A2EED-72AB-474F-9B42-F8FE6432650B}"/>
                  </a:ext>
                </a:extLst>
              </p:cNvPr>
              <p:cNvSpPr>
                <a:spLocks noChangeAspect="1" noChangeArrowheads="1" noTextEdit="1"/>
              </p:cNvSpPr>
              <p:nvPr/>
            </p:nvSpPr>
            <p:spPr bwMode="auto">
              <a:xfrm>
                <a:off x="404" y="2078"/>
                <a:ext cx="533" cy="10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cs-CZ"/>
              </a:p>
            </p:txBody>
          </p:sp>
          <p:sp>
            <p:nvSpPr>
              <p:cNvPr id="42" name="Freeform 9">
                <a:extLst>
                  <a:ext uri="{FF2B5EF4-FFF2-40B4-BE49-F238E27FC236}">
                    <a16:creationId xmlns="" xmlns:a16="http://schemas.microsoft.com/office/drawing/2014/main" id="{36012514-20A2-4A30-B7F0-F4AFDB32DB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4" y="2556"/>
                <a:ext cx="33" cy="50"/>
              </a:xfrm>
              <a:custGeom>
                <a:avLst/>
                <a:gdLst>
                  <a:gd name="T0" fmla="*/ 8 w 16"/>
                  <a:gd name="T1" fmla="*/ 24 h 24"/>
                  <a:gd name="T2" fmla="*/ 16 w 16"/>
                  <a:gd name="T3" fmla="*/ 24 h 24"/>
                  <a:gd name="T4" fmla="*/ 16 w 16"/>
                  <a:gd name="T5" fmla="*/ 0 h 24"/>
                  <a:gd name="T6" fmla="*/ 8 w 16"/>
                  <a:gd name="T7" fmla="*/ 0 h 24"/>
                  <a:gd name="T8" fmla="*/ 0 w 16"/>
                  <a:gd name="T9" fmla="*/ 0 h 24"/>
                  <a:gd name="T10" fmla="*/ 0 w 16"/>
                  <a:gd name="T11" fmla="*/ 24 h 24"/>
                  <a:gd name="T12" fmla="*/ 8 w 16"/>
                  <a:gd name="T1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24">
                    <a:moveTo>
                      <a:pt x="8" y="24"/>
                    </a:moveTo>
                    <a:cubicBezTo>
                      <a:pt x="16" y="24"/>
                      <a:pt x="16" y="24"/>
                      <a:pt x="16" y="24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3" y="0"/>
                      <a:pt x="11" y="0"/>
                      <a:pt x="8" y="0"/>
                    </a:cubicBezTo>
                    <a:cubicBezTo>
                      <a:pt x="5" y="0"/>
                      <a:pt x="3" y="0"/>
                      <a:pt x="0" y="0"/>
                    </a:cubicBezTo>
                    <a:cubicBezTo>
                      <a:pt x="0" y="24"/>
                      <a:pt x="0" y="24"/>
                      <a:pt x="0" y="24"/>
                    </a:cubicBezTo>
                    <a:lnTo>
                      <a:pt x="8" y="24"/>
                    </a:lnTo>
                    <a:close/>
                  </a:path>
                </a:pathLst>
              </a:custGeom>
              <a:solidFill>
                <a:srgbClr val="4C6BA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cs-CZ"/>
              </a:p>
            </p:txBody>
          </p:sp>
          <p:sp>
            <p:nvSpPr>
              <p:cNvPr id="43" name="Freeform 10">
                <a:extLst>
                  <a:ext uri="{FF2B5EF4-FFF2-40B4-BE49-F238E27FC236}">
                    <a16:creationId xmlns="" xmlns:a16="http://schemas.microsoft.com/office/drawing/2014/main" id="{7189B4E3-5A88-4979-B9A2-6A4DBBCBA6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4" y="2326"/>
                <a:ext cx="33" cy="230"/>
              </a:xfrm>
              <a:custGeom>
                <a:avLst/>
                <a:gdLst>
                  <a:gd name="T0" fmla="*/ 16 w 16"/>
                  <a:gd name="T1" fmla="*/ 112 h 112"/>
                  <a:gd name="T2" fmla="*/ 16 w 16"/>
                  <a:gd name="T3" fmla="*/ 0 h 112"/>
                  <a:gd name="T4" fmla="*/ 0 w 16"/>
                  <a:gd name="T5" fmla="*/ 0 h 112"/>
                  <a:gd name="T6" fmla="*/ 0 w 16"/>
                  <a:gd name="T7" fmla="*/ 112 h 112"/>
                  <a:gd name="T8" fmla="*/ 8 w 16"/>
                  <a:gd name="T9" fmla="*/ 112 h 112"/>
                  <a:gd name="T10" fmla="*/ 16 w 16"/>
                  <a:gd name="T11" fmla="*/ 112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" h="112">
                    <a:moveTo>
                      <a:pt x="16" y="112"/>
                    </a:moveTo>
                    <a:cubicBezTo>
                      <a:pt x="16" y="0"/>
                      <a:pt x="16" y="0"/>
                      <a:pt x="16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12"/>
                      <a:pt x="0" y="112"/>
                      <a:pt x="0" y="112"/>
                    </a:cubicBezTo>
                    <a:cubicBezTo>
                      <a:pt x="3" y="112"/>
                      <a:pt x="5" y="112"/>
                      <a:pt x="8" y="112"/>
                    </a:cubicBezTo>
                    <a:cubicBezTo>
                      <a:pt x="11" y="112"/>
                      <a:pt x="13" y="112"/>
                      <a:pt x="16" y="112"/>
                    </a:cubicBezTo>
                    <a:close/>
                  </a:path>
                </a:pathLst>
              </a:custGeom>
              <a:solidFill>
                <a:srgbClr val="4C6BA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cs-CZ"/>
              </a:p>
            </p:txBody>
          </p:sp>
          <p:sp>
            <p:nvSpPr>
              <p:cNvPr id="44" name="Freeform 11">
                <a:extLst>
                  <a:ext uri="{FF2B5EF4-FFF2-40B4-BE49-F238E27FC236}">
                    <a16:creationId xmlns="" xmlns:a16="http://schemas.microsoft.com/office/drawing/2014/main" id="{FA25E33D-4122-4A8B-A30F-AA89F3311F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" y="2556"/>
                <a:ext cx="529" cy="526"/>
              </a:xfrm>
              <a:custGeom>
                <a:avLst/>
                <a:gdLst>
                  <a:gd name="T0" fmla="*/ 136 w 256"/>
                  <a:gd name="T1" fmla="*/ 0 h 256"/>
                  <a:gd name="T2" fmla="*/ 136 w 256"/>
                  <a:gd name="T3" fmla="*/ 24 h 256"/>
                  <a:gd name="T4" fmla="*/ 128 w 256"/>
                  <a:gd name="T5" fmla="*/ 24 h 256"/>
                  <a:gd name="T6" fmla="*/ 232 w 256"/>
                  <a:gd name="T7" fmla="*/ 128 h 256"/>
                  <a:gd name="T8" fmla="*/ 128 w 256"/>
                  <a:gd name="T9" fmla="*/ 232 h 256"/>
                  <a:gd name="T10" fmla="*/ 24 w 256"/>
                  <a:gd name="T11" fmla="*/ 128 h 256"/>
                  <a:gd name="T12" fmla="*/ 128 w 256"/>
                  <a:gd name="T13" fmla="*/ 24 h 256"/>
                  <a:gd name="T14" fmla="*/ 120 w 256"/>
                  <a:gd name="T15" fmla="*/ 24 h 256"/>
                  <a:gd name="T16" fmla="*/ 120 w 256"/>
                  <a:gd name="T17" fmla="*/ 0 h 256"/>
                  <a:gd name="T18" fmla="*/ 0 w 256"/>
                  <a:gd name="T19" fmla="*/ 128 h 256"/>
                  <a:gd name="T20" fmla="*/ 128 w 256"/>
                  <a:gd name="T21" fmla="*/ 256 h 256"/>
                  <a:gd name="T22" fmla="*/ 256 w 256"/>
                  <a:gd name="T23" fmla="*/ 128 h 256"/>
                  <a:gd name="T24" fmla="*/ 136 w 256"/>
                  <a:gd name="T25" fmla="*/ 0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56" h="256">
                    <a:moveTo>
                      <a:pt x="136" y="0"/>
                    </a:moveTo>
                    <a:cubicBezTo>
                      <a:pt x="136" y="24"/>
                      <a:pt x="136" y="24"/>
                      <a:pt x="136" y="24"/>
                    </a:cubicBezTo>
                    <a:cubicBezTo>
                      <a:pt x="128" y="24"/>
                      <a:pt x="128" y="24"/>
                      <a:pt x="128" y="24"/>
                    </a:cubicBezTo>
                    <a:cubicBezTo>
                      <a:pt x="185" y="24"/>
                      <a:pt x="232" y="71"/>
                      <a:pt x="232" y="128"/>
                    </a:cubicBezTo>
                    <a:cubicBezTo>
                      <a:pt x="232" y="185"/>
                      <a:pt x="185" y="232"/>
                      <a:pt x="128" y="232"/>
                    </a:cubicBezTo>
                    <a:cubicBezTo>
                      <a:pt x="71" y="232"/>
                      <a:pt x="24" y="185"/>
                      <a:pt x="24" y="128"/>
                    </a:cubicBezTo>
                    <a:cubicBezTo>
                      <a:pt x="24" y="71"/>
                      <a:pt x="71" y="24"/>
                      <a:pt x="128" y="24"/>
                    </a:cubicBezTo>
                    <a:cubicBezTo>
                      <a:pt x="120" y="24"/>
                      <a:pt x="120" y="24"/>
                      <a:pt x="120" y="24"/>
                    </a:cubicBezTo>
                    <a:cubicBezTo>
                      <a:pt x="120" y="0"/>
                      <a:pt x="120" y="0"/>
                      <a:pt x="120" y="0"/>
                    </a:cubicBezTo>
                    <a:cubicBezTo>
                      <a:pt x="53" y="4"/>
                      <a:pt x="0" y="60"/>
                      <a:pt x="0" y="128"/>
                    </a:cubicBezTo>
                    <a:cubicBezTo>
                      <a:pt x="0" y="199"/>
                      <a:pt x="57" y="256"/>
                      <a:pt x="128" y="256"/>
                    </a:cubicBezTo>
                    <a:cubicBezTo>
                      <a:pt x="199" y="256"/>
                      <a:pt x="256" y="199"/>
                      <a:pt x="256" y="128"/>
                    </a:cubicBezTo>
                    <a:cubicBezTo>
                      <a:pt x="256" y="60"/>
                      <a:pt x="203" y="4"/>
                      <a:pt x="136" y="0"/>
                    </a:cubicBezTo>
                    <a:close/>
                  </a:path>
                </a:pathLst>
              </a:custGeom>
              <a:solidFill>
                <a:srgbClr val="4C6BA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cs-CZ"/>
              </a:p>
            </p:txBody>
          </p:sp>
          <p:sp>
            <p:nvSpPr>
              <p:cNvPr id="45" name="Freeform 12">
                <a:extLst>
                  <a:ext uri="{FF2B5EF4-FFF2-40B4-BE49-F238E27FC236}">
                    <a16:creationId xmlns="" xmlns:a16="http://schemas.microsoft.com/office/drawing/2014/main" id="{C8E4DC8F-0683-4571-9F7D-16DCD056F7D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81" y="2630"/>
                <a:ext cx="380" cy="378"/>
              </a:xfrm>
              <a:custGeom>
                <a:avLst/>
                <a:gdLst>
                  <a:gd name="T0" fmla="*/ 92 w 184"/>
                  <a:gd name="T1" fmla="*/ 184 h 184"/>
                  <a:gd name="T2" fmla="*/ 184 w 184"/>
                  <a:gd name="T3" fmla="*/ 92 h 184"/>
                  <a:gd name="T4" fmla="*/ 92 w 184"/>
                  <a:gd name="T5" fmla="*/ 0 h 184"/>
                  <a:gd name="T6" fmla="*/ 0 w 184"/>
                  <a:gd name="T7" fmla="*/ 92 h 184"/>
                  <a:gd name="T8" fmla="*/ 92 w 184"/>
                  <a:gd name="T9" fmla="*/ 184 h 184"/>
                  <a:gd name="T10" fmla="*/ 92 w 184"/>
                  <a:gd name="T11" fmla="*/ 4 h 184"/>
                  <a:gd name="T12" fmla="*/ 180 w 184"/>
                  <a:gd name="T13" fmla="*/ 92 h 184"/>
                  <a:gd name="T14" fmla="*/ 92 w 184"/>
                  <a:gd name="T15" fmla="*/ 180 h 184"/>
                  <a:gd name="T16" fmla="*/ 4 w 184"/>
                  <a:gd name="T17" fmla="*/ 92 h 184"/>
                  <a:gd name="T18" fmla="*/ 92 w 184"/>
                  <a:gd name="T19" fmla="*/ 4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4" h="184">
                    <a:moveTo>
                      <a:pt x="92" y="184"/>
                    </a:moveTo>
                    <a:cubicBezTo>
                      <a:pt x="143" y="184"/>
                      <a:pt x="184" y="143"/>
                      <a:pt x="184" y="92"/>
                    </a:cubicBezTo>
                    <a:cubicBezTo>
                      <a:pt x="184" y="41"/>
                      <a:pt x="143" y="0"/>
                      <a:pt x="92" y="0"/>
                    </a:cubicBezTo>
                    <a:cubicBezTo>
                      <a:pt x="41" y="0"/>
                      <a:pt x="0" y="41"/>
                      <a:pt x="0" y="92"/>
                    </a:cubicBezTo>
                    <a:cubicBezTo>
                      <a:pt x="0" y="143"/>
                      <a:pt x="41" y="184"/>
                      <a:pt x="92" y="184"/>
                    </a:cubicBezTo>
                    <a:close/>
                    <a:moveTo>
                      <a:pt x="92" y="4"/>
                    </a:moveTo>
                    <a:cubicBezTo>
                      <a:pt x="141" y="4"/>
                      <a:pt x="180" y="43"/>
                      <a:pt x="180" y="92"/>
                    </a:cubicBezTo>
                    <a:cubicBezTo>
                      <a:pt x="180" y="141"/>
                      <a:pt x="141" y="180"/>
                      <a:pt x="92" y="180"/>
                    </a:cubicBezTo>
                    <a:cubicBezTo>
                      <a:pt x="43" y="180"/>
                      <a:pt x="4" y="141"/>
                      <a:pt x="4" y="92"/>
                    </a:cubicBezTo>
                    <a:cubicBezTo>
                      <a:pt x="4" y="43"/>
                      <a:pt x="43" y="4"/>
                      <a:pt x="92" y="4"/>
                    </a:cubicBezTo>
                    <a:close/>
                  </a:path>
                </a:pathLst>
              </a:custGeom>
              <a:solidFill>
                <a:srgbClr val="4C6BA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cs-CZ"/>
              </a:p>
            </p:txBody>
          </p:sp>
          <p:sp>
            <p:nvSpPr>
              <p:cNvPr id="46" name="Oval 13">
                <a:extLst>
                  <a:ext uri="{FF2B5EF4-FFF2-40B4-BE49-F238E27FC236}">
                    <a16:creationId xmlns="" xmlns:a16="http://schemas.microsoft.com/office/drawing/2014/main" id="{CAF30E59-E17B-4AD0-AD12-C7BD4EA7D8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2" y="2080"/>
                <a:ext cx="265" cy="263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cs-CZ"/>
              </a:p>
            </p:txBody>
          </p:sp>
          <p:sp>
            <p:nvSpPr>
              <p:cNvPr id="47" name="Oval 14">
                <a:extLst>
                  <a:ext uri="{FF2B5EF4-FFF2-40B4-BE49-F238E27FC236}">
                    <a16:creationId xmlns="" xmlns:a16="http://schemas.microsoft.com/office/drawing/2014/main" id="{42D4FE8F-F70F-4BE1-881E-6F0D06EB5B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9" y="2107"/>
                <a:ext cx="211" cy="209"/>
              </a:xfrm>
              <a:prstGeom prst="ellipse">
                <a:avLst/>
              </a:prstGeom>
              <a:solidFill>
                <a:srgbClr val="4C6BA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cs-CZ"/>
              </a:p>
            </p:txBody>
          </p:sp>
          <p:sp>
            <p:nvSpPr>
              <p:cNvPr id="48" name="Oval 15">
                <a:extLst>
                  <a:ext uri="{FF2B5EF4-FFF2-40B4-BE49-F238E27FC236}">
                    <a16:creationId xmlns="" xmlns:a16="http://schemas.microsoft.com/office/drawing/2014/main" id="{EC3B6CB4-0D28-4A0D-A5CC-E72B4D2B2A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4" y="2142"/>
                <a:ext cx="141" cy="139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cs-CZ"/>
              </a:p>
            </p:txBody>
          </p:sp>
        </p:grpSp>
      </p:grpSp>
      <p:grpSp>
        <p:nvGrpSpPr>
          <p:cNvPr id="68" name="Skupina 67">
            <a:extLst>
              <a:ext uri="{FF2B5EF4-FFF2-40B4-BE49-F238E27FC236}">
                <a16:creationId xmlns="" xmlns:a16="http://schemas.microsoft.com/office/drawing/2014/main" id="{8E781BAF-1041-4981-9AA6-6A6BCF6C1819}"/>
              </a:ext>
            </a:extLst>
          </p:cNvPr>
          <p:cNvGrpSpPr/>
          <p:nvPr/>
        </p:nvGrpSpPr>
        <p:grpSpPr>
          <a:xfrm>
            <a:off x="1783658" y="2124456"/>
            <a:ext cx="1324577" cy="1565275"/>
            <a:chOff x="1564505" y="2124456"/>
            <a:chExt cx="1324577" cy="1565275"/>
          </a:xfrm>
        </p:grpSpPr>
        <p:sp>
          <p:nvSpPr>
            <p:cNvPr id="33" name="TextBox 1179">
              <a:extLst>
                <a:ext uri="{FF2B5EF4-FFF2-40B4-BE49-F238E27FC236}">
                  <a16:creationId xmlns="" xmlns:a16="http://schemas.microsoft.com/office/drawing/2014/main" id="{313780F5-B770-4D52-98F0-4945838A429A}"/>
                </a:ext>
              </a:extLst>
            </p:cNvPr>
            <p:cNvSpPr txBox="1"/>
            <p:nvPr/>
          </p:nvSpPr>
          <p:spPr>
            <a:xfrm>
              <a:off x="1564505" y="2385343"/>
              <a:ext cx="1324577" cy="307777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 smtClean="0">
                  <a:solidFill>
                    <a:srgbClr val="1DB0AA"/>
                  </a:solidFill>
                  <a:cs typeface="Calibri" pitchFamily="34" charset="0"/>
                </a:rPr>
                <a:t>20</a:t>
              </a:r>
              <a:r>
                <a:rPr lang="cs-CZ" altLang="ko-KR" sz="1400" b="1" dirty="0">
                  <a:solidFill>
                    <a:srgbClr val="1DB0AA"/>
                  </a:solidFill>
                  <a:cs typeface="Calibri" pitchFamily="34" charset="0"/>
                </a:rPr>
                <a:t>2</a:t>
              </a:r>
              <a:r>
                <a:rPr lang="cs-CZ" altLang="ko-KR" sz="1400" b="1" dirty="0" smtClean="0">
                  <a:solidFill>
                    <a:srgbClr val="1DB0AA"/>
                  </a:solidFill>
                  <a:cs typeface="Calibri" pitchFamily="34" charset="0"/>
                </a:rPr>
                <a:t>0</a:t>
              </a:r>
              <a:endParaRPr lang="ko-KR" altLang="en-US" sz="1400" b="1" dirty="0">
                <a:solidFill>
                  <a:srgbClr val="1DB0AA"/>
                </a:solidFill>
                <a:cs typeface="Calibri" pitchFamily="34" charset="0"/>
              </a:endParaRPr>
            </a:p>
          </p:txBody>
        </p:sp>
        <p:grpSp>
          <p:nvGrpSpPr>
            <p:cNvPr id="49" name="Group 18">
              <a:extLst>
                <a:ext uri="{FF2B5EF4-FFF2-40B4-BE49-F238E27FC236}">
                  <a16:creationId xmlns="" xmlns:a16="http://schemas.microsoft.com/office/drawing/2014/main" id="{90FE00C8-C13B-425D-A574-92A4BA038FC3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808977" y="2124456"/>
              <a:ext cx="835025" cy="1565275"/>
              <a:chOff x="1249" y="1343"/>
              <a:chExt cx="526" cy="986"/>
            </a:xfrm>
          </p:grpSpPr>
          <p:sp>
            <p:nvSpPr>
              <p:cNvPr id="50" name="AutoShape 17">
                <a:extLst>
                  <a:ext uri="{FF2B5EF4-FFF2-40B4-BE49-F238E27FC236}">
                    <a16:creationId xmlns="" xmlns:a16="http://schemas.microsoft.com/office/drawing/2014/main" id="{38936822-FB0F-4F68-A3D9-51510AA3C300}"/>
                  </a:ext>
                </a:extLst>
              </p:cNvPr>
              <p:cNvSpPr>
                <a:spLocks noChangeAspect="1" noChangeArrowheads="1" noTextEdit="1"/>
              </p:cNvSpPr>
              <p:nvPr/>
            </p:nvSpPr>
            <p:spPr bwMode="auto">
              <a:xfrm>
                <a:off x="1249" y="1343"/>
                <a:ext cx="526" cy="9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cs-CZ"/>
              </a:p>
            </p:txBody>
          </p:sp>
          <p:sp>
            <p:nvSpPr>
              <p:cNvPr id="51" name="Freeform 19">
                <a:extLst>
                  <a:ext uri="{FF2B5EF4-FFF2-40B4-BE49-F238E27FC236}">
                    <a16:creationId xmlns="" xmlns:a16="http://schemas.microsoft.com/office/drawing/2014/main" id="{1B053FAC-47FE-418A-BBF5-26D9D73D71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4" y="1869"/>
                <a:ext cx="33" cy="230"/>
              </a:xfrm>
              <a:custGeom>
                <a:avLst/>
                <a:gdLst>
                  <a:gd name="T0" fmla="*/ 0 w 16"/>
                  <a:gd name="T1" fmla="*/ 0 h 112"/>
                  <a:gd name="T2" fmla="*/ 0 w 16"/>
                  <a:gd name="T3" fmla="*/ 112 h 112"/>
                  <a:gd name="T4" fmla="*/ 16 w 16"/>
                  <a:gd name="T5" fmla="*/ 112 h 112"/>
                  <a:gd name="T6" fmla="*/ 16 w 16"/>
                  <a:gd name="T7" fmla="*/ 0 h 112"/>
                  <a:gd name="T8" fmla="*/ 8 w 16"/>
                  <a:gd name="T9" fmla="*/ 0 h 112"/>
                  <a:gd name="T10" fmla="*/ 0 w 16"/>
                  <a:gd name="T11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" h="112">
                    <a:moveTo>
                      <a:pt x="0" y="0"/>
                    </a:moveTo>
                    <a:cubicBezTo>
                      <a:pt x="0" y="112"/>
                      <a:pt x="0" y="112"/>
                      <a:pt x="0" y="112"/>
                    </a:cubicBezTo>
                    <a:cubicBezTo>
                      <a:pt x="16" y="112"/>
                      <a:pt x="16" y="112"/>
                      <a:pt x="16" y="112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3" y="0"/>
                      <a:pt x="11" y="0"/>
                      <a:pt x="8" y="0"/>
                    </a:cubicBezTo>
                    <a:cubicBezTo>
                      <a:pt x="5" y="0"/>
                      <a:pt x="3" y="0"/>
                      <a:pt x="0" y="0"/>
                    </a:cubicBezTo>
                    <a:close/>
                  </a:path>
                </a:pathLst>
              </a:custGeom>
              <a:solidFill>
                <a:srgbClr val="1DB0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cs-CZ"/>
              </a:p>
            </p:txBody>
          </p:sp>
          <p:sp>
            <p:nvSpPr>
              <p:cNvPr id="52" name="Freeform 20">
                <a:extLst>
                  <a:ext uri="{FF2B5EF4-FFF2-40B4-BE49-F238E27FC236}">
                    <a16:creationId xmlns="" xmlns:a16="http://schemas.microsoft.com/office/drawing/2014/main" id="{4E8503F5-24A8-496A-B0B4-71FD9F3984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7" y="1343"/>
                <a:ext cx="528" cy="526"/>
              </a:xfrm>
              <a:custGeom>
                <a:avLst/>
                <a:gdLst>
                  <a:gd name="T0" fmla="*/ 256 w 256"/>
                  <a:gd name="T1" fmla="*/ 128 h 256"/>
                  <a:gd name="T2" fmla="*/ 128 w 256"/>
                  <a:gd name="T3" fmla="*/ 0 h 256"/>
                  <a:gd name="T4" fmla="*/ 0 w 256"/>
                  <a:gd name="T5" fmla="*/ 128 h 256"/>
                  <a:gd name="T6" fmla="*/ 120 w 256"/>
                  <a:gd name="T7" fmla="*/ 256 h 256"/>
                  <a:gd name="T8" fmla="*/ 120 w 256"/>
                  <a:gd name="T9" fmla="*/ 232 h 256"/>
                  <a:gd name="T10" fmla="*/ 128 w 256"/>
                  <a:gd name="T11" fmla="*/ 232 h 256"/>
                  <a:gd name="T12" fmla="*/ 24 w 256"/>
                  <a:gd name="T13" fmla="*/ 128 h 256"/>
                  <a:gd name="T14" fmla="*/ 128 w 256"/>
                  <a:gd name="T15" fmla="*/ 24 h 256"/>
                  <a:gd name="T16" fmla="*/ 232 w 256"/>
                  <a:gd name="T17" fmla="*/ 128 h 256"/>
                  <a:gd name="T18" fmla="*/ 128 w 256"/>
                  <a:gd name="T19" fmla="*/ 232 h 256"/>
                  <a:gd name="T20" fmla="*/ 136 w 256"/>
                  <a:gd name="T21" fmla="*/ 232 h 256"/>
                  <a:gd name="T22" fmla="*/ 136 w 256"/>
                  <a:gd name="T23" fmla="*/ 256 h 256"/>
                  <a:gd name="T24" fmla="*/ 256 w 256"/>
                  <a:gd name="T25" fmla="*/ 128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56" h="256">
                    <a:moveTo>
                      <a:pt x="256" y="128"/>
                    </a:moveTo>
                    <a:cubicBezTo>
                      <a:pt x="256" y="57"/>
                      <a:pt x="199" y="0"/>
                      <a:pt x="128" y="0"/>
                    </a:cubicBezTo>
                    <a:cubicBezTo>
                      <a:pt x="57" y="0"/>
                      <a:pt x="0" y="57"/>
                      <a:pt x="0" y="128"/>
                    </a:cubicBezTo>
                    <a:cubicBezTo>
                      <a:pt x="0" y="196"/>
                      <a:pt x="53" y="252"/>
                      <a:pt x="120" y="256"/>
                    </a:cubicBezTo>
                    <a:cubicBezTo>
                      <a:pt x="120" y="232"/>
                      <a:pt x="120" y="232"/>
                      <a:pt x="120" y="232"/>
                    </a:cubicBezTo>
                    <a:cubicBezTo>
                      <a:pt x="128" y="232"/>
                      <a:pt x="128" y="232"/>
                      <a:pt x="128" y="232"/>
                    </a:cubicBezTo>
                    <a:cubicBezTo>
                      <a:pt x="71" y="232"/>
                      <a:pt x="24" y="185"/>
                      <a:pt x="24" y="128"/>
                    </a:cubicBezTo>
                    <a:cubicBezTo>
                      <a:pt x="24" y="71"/>
                      <a:pt x="71" y="24"/>
                      <a:pt x="128" y="24"/>
                    </a:cubicBezTo>
                    <a:cubicBezTo>
                      <a:pt x="185" y="24"/>
                      <a:pt x="232" y="71"/>
                      <a:pt x="232" y="128"/>
                    </a:cubicBezTo>
                    <a:cubicBezTo>
                      <a:pt x="232" y="185"/>
                      <a:pt x="185" y="232"/>
                      <a:pt x="128" y="232"/>
                    </a:cubicBezTo>
                    <a:cubicBezTo>
                      <a:pt x="136" y="232"/>
                      <a:pt x="136" y="232"/>
                      <a:pt x="136" y="232"/>
                    </a:cubicBezTo>
                    <a:cubicBezTo>
                      <a:pt x="136" y="256"/>
                      <a:pt x="136" y="256"/>
                      <a:pt x="136" y="256"/>
                    </a:cubicBezTo>
                    <a:cubicBezTo>
                      <a:pt x="203" y="252"/>
                      <a:pt x="256" y="196"/>
                      <a:pt x="256" y="128"/>
                    </a:cubicBezTo>
                    <a:close/>
                  </a:path>
                </a:pathLst>
              </a:custGeom>
              <a:solidFill>
                <a:srgbClr val="1DB0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cs-CZ"/>
              </a:p>
            </p:txBody>
          </p:sp>
          <p:sp>
            <p:nvSpPr>
              <p:cNvPr id="53" name="Freeform 21">
                <a:extLst>
                  <a:ext uri="{FF2B5EF4-FFF2-40B4-BE49-F238E27FC236}">
                    <a16:creationId xmlns="" xmlns:a16="http://schemas.microsoft.com/office/drawing/2014/main" id="{678A4443-E2A3-482C-A430-55D7578CA0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4" y="1820"/>
                <a:ext cx="33" cy="49"/>
              </a:xfrm>
              <a:custGeom>
                <a:avLst/>
                <a:gdLst>
                  <a:gd name="T0" fmla="*/ 8 w 16"/>
                  <a:gd name="T1" fmla="*/ 0 h 24"/>
                  <a:gd name="T2" fmla="*/ 0 w 16"/>
                  <a:gd name="T3" fmla="*/ 0 h 24"/>
                  <a:gd name="T4" fmla="*/ 0 w 16"/>
                  <a:gd name="T5" fmla="*/ 24 h 24"/>
                  <a:gd name="T6" fmla="*/ 8 w 16"/>
                  <a:gd name="T7" fmla="*/ 24 h 24"/>
                  <a:gd name="T8" fmla="*/ 16 w 16"/>
                  <a:gd name="T9" fmla="*/ 24 h 24"/>
                  <a:gd name="T10" fmla="*/ 16 w 16"/>
                  <a:gd name="T11" fmla="*/ 0 h 24"/>
                  <a:gd name="T12" fmla="*/ 8 w 16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24">
                    <a:moveTo>
                      <a:pt x="8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3" y="24"/>
                      <a:pt x="5" y="24"/>
                      <a:pt x="8" y="24"/>
                    </a:cubicBezTo>
                    <a:cubicBezTo>
                      <a:pt x="11" y="24"/>
                      <a:pt x="13" y="24"/>
                      <a:pt x="16" y="24"/>
                    </a:cubicBezTo>
                    <a:cubicBezTo>
                      <a:pt x="16" y="0"/>
                      <a:pt x="16" y="0"/>
                      <a:pt x="16" y="0"/>
                    </a:cubicBez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1DB0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cs-CZ"/>
              </a:p>
            </p:txBody>
          </p:sp>
          <p:sp>
            <p:nvSpPr>
              <p:cNvPr id="54" name="Freeform 22">
                <a:extLst>
                  <a:ext uri="{FF2B5EF4-FFF2-40B4-BE49-F238E27FC236}">
                    <a16:creationId xmlns="" xmlns:a16="http://schemas.microsoft.com/office/drawing/2014/main" id="{D96084DA-FC2D-4F4D-A13D-2BF52DE3B95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321" y="1417"/>
                <a:ext cx="380" cy="378"/>
              </a:xfrm>
              <a:custGeom>
                <a:avLst/>
                <a:gdLst>
                  <a:gd name="T0" fmla="*/ 92 w 184"/>
                  <a:gd name="T1" fmla="*/ 0 h 184"/>
                  <a:gd name="T2" fmla="*/ 0 w 184"/>
                  <a:gd name="T3" fmla="*/ 92 h 184"/>
                  <a:gd name="T4" fmla="*/ 92 w 184"/>
                  <a:gd name="T5" fmla="*/ 184 h 184"/>
                  <a:gd name="T6" fmla="*/ 184 w 184"/>
                  <a:gd name="T7" fmla="*/ 92 h 184"/>
                  <a:gd name="T8" fmla="*/ 92 w 184"/>
                  <a:gd name="T9" fmla="*/ 0 h 184"/>
                  <a:gd name="T10" fmla="*/ 92 w 184"/>
                  <a:gd name="T11" fmla="*/ 180 h 184"/>
                  <a:gd name="T12" fmla="*/ 4 w 184"/>
                  <a:gd name="T13" fmla="*/ 92 h 184"/>
                  <a:gd name="T14" fmla="*/ 92 w 184"/>
                  <a:gd name="T15" fmla="*/ 4 h 184"/>
                  <a:gd name="T16" fmla="*/ 180 w 184"/>
                  <a:gd name="T17" fmla="*/ 92 h 184"/>
                  <a:gd name="T18" fmla="*/ 92 w 184"/>
                  <a:gd name="T19" fmla="*/ 180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4" h="184">
                    <a:moveTo>
                      <a:pt x="92" y="0"/>
                    </a:moveTo>
                    <a:cubicBezTo>
                      <a:pt x="41" y="0"/>
                      <a:pt x="0" y="41"/>
                      <a:pt x="0" y="92"/>
                    </a:cubicBezTo>
                    <a:cubicBezTo>
                      <a:pt x="0" y="143"/>
                      <a:pt x="41" y="184"/>
                      <a:pt x="92" y="184"/>
                    </a:cubicBezTo>
                    <a:cubicBezTo>
                      <a:pt x="143" y="184"/>
                      <a:pt x="184" y="143"/>
                      <a:pt x="184" y="92"/>
                    </a:cubicBezTo>
                    <a:cubicBezTo>
                      <a:pt x="184" y="41"/>
                      <a:pt x="143" y="0"/>
                      <a:pt x="92" y="0"/>
                    </a:cubicBezTo>
                    <a:close/>
                    <a:moveTo>
                      <a:pt x="92" y="180"/>
                    </a:moveTo>
                    <a:cubicBezTo>
                      <a:pt x="43" y="180"/>
                      <a:pt x="4" y="141"/>
                      <a:pt x="4" y="92"/>
                    </a:cubicBezTo>
                    <a:cubicBezTo>
                      <a:pt x="4" y="43"/>
                      <a:pt x="43" y="4"/>
                      <a:pt x="92" y="4"/>
                    </a:cubicBezTo>
                    <a:cubicBezTo>
                      <a:pt x="141" y="4"/>
                      <a:pt x="180" y="43"/>
                      <a:pt x="180" y="92"/>
                    </a:cubicBezTo>
                    <a:cubicBezTo>
                      <a:pt x="180" y="141"/>
                      <a:pt x="141" y="180"/>
                      <a:pt x="92" y="180"/>
                    </a:cubicBezTo>
                    <a:close/>
                  </a:path>
                </a:pathLst>
              </a:custGeom>
              <a:solidFill>
                <a:srgbClr val="1DB0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cs-CZ"/>
              </a:p>
            </p:txBody>
          </p:sp>
          <p:sp>
            <p:nvSpPr>
              <p:cNvPr id="55" name="Oval 23">
                <a:extLst>
                  <a:ext uri="{FF2B5EF4-FFF2-40B4-BE49-F238E27FC236}">
                    <a16:creationId xmlns="" xmlns:a16="http://schemas.microsoft.com/office/drawing/2014/main" id="{96177937-AF42-450A-B776-C815A59D90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79" y="2066"/>
                <a:ext cx="264" cy="263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cs-CZ"/>
              </a:p>
            </p:txBody>
          </p:sp>
          <p:sp>
            <p:nvSpPr>
              <p:cNvPr id="56" name="Oval 24">
                <a:extLst>
                  <a:ext uri="{FF2B5EF4-FFF2-40B4-BE49-F238E27FC236}">
                    <a16:creationId xmlns="" xmlns:a16="http://schemas.microsoft.com/office/drawing/2014/main" id="{43A1B701-B49A-4752-9519-481D609B8F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06" y="2093"/>
                <a:ext cx="210" cy="209"/>
              </a:xfrm>
              <a:prstGeom prst="ellipse">
                <a:avLst/>
              </a:prstGeom>
              <a:solidFill>
                <a:srgbClr val="1DB0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cs-CZ"/>
              </a:p>
            </p:txBody>
          </p:sp>
          <p:sp>
            <p:nvSpPr>
              <p:cNvPr id="57" name="Oval 25">
                <a:extLst>
                  <a:ext uri="{FF2B5EF4-FFF2-40B4-BE49-F238E27FC236}">
                    <a16:creationId xmlns="" xmlns:a16="http://schemas.microsoft.com/office/drawing/2014/main" id="{49470382-DD5D-4657-A57D-D8089A5308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1" y="2128"/>
                <a:ext cx="140" cy="139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cs-CZ"/>
              </a:p>
            </p:txBody>
          </p:sp>
        </p:grpSp>
      </p:grpSp>
      <p:grpSp>
        <p:nvGrpSpPr>
          <p:cNvPr id="67" name="Skupina 66">
            <a:extLst>
              <a:ext uri="{FF2B5EF4-FFF2-40B4-BE49-F238E27FC236}">
                <a16:creationId xmlns="" xmlns:a16="http://schemas.microsoft.com/office/drawing/2014/main" id="{774A1973-2684-4D22-AD10-4E48883A02B4}"/>
              </a:ext>
            </a:extLst>
          </p:cNvPr>
          <p:cNvGrpSpPr/>
          <p:nvPr/>
        </p:nvGrpSpPr>
        <p:grpSpPr>
          <a:xfrm>
            <a:off x="4589141" y="2142770"/>
            <a:ext cx="1324577" cy="1564920"/>
            <a:chOff x="4445558" y="2142770"/>
            <a:chExt cx="1324577" cy="1564920"/>
          </a:xfrm>
        </p:grpSpPr>
        <p:pic>
          <p:nvPicPr>
            <p:cNvPr id="39" name="Obrázek 38">
              <a:extLst>
                <a:ext uri="{FF2B5EF4-FFF2-40B4-BE49-F238E27FC236}">
                  <a16:creationId xmlns="" xmlns:a16="http://schemas.microsoft.com/office/drawing/2014/main" id="{D5FBE77F-5074-4AB9-B444-B087B00CA08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682313" y="2142770"/>
              <a:ext cx="835275" cy="1564920"/>
            </a:xfrm>
            <a:prstGeom prst="rect">
              <a:avLst/>
            </a:prstGeom>
          </p:spPr>
        </p:pic>
        <p:sp>
          <p:nvSpPr>
            <p:cNvPr id="58" name="TextBox 1179">
              <a:extLst>
                <a:ext uri="{FF2B5EF4-FFF2-40B4-BE49-F238E27FC236}">
                  <a16:creationId xmlns="" xmlns:a16="http://schemas.microsoft.com/office/drawing/2014/main" id="{5C47E11F-3CEA-4907-90C6-3F5DA3E1FA96}"/>
                </a:ext>
              </a:extLst>
            </p:cNvPr>
            <p:cNvSpPr txBox="1"/>
            <p:nvPr/>
          </p:nvSpPr>
          <p:spPr>
            <a:xfrm>
              <a:off x="4445558" y="2408014"/>
              <a:ext cx="1324577" cy="307777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 smtClean="0">
                  <a:solidFill>
                    <a:srgbClr val="FCD838"/>
                  </a:solidFill>
                  <a:cs typeface="Calibri" pitchFamily="34" charset="0"/>
                </a:rPr>
                <a:t>20</a:t>
              </a:r>
              <a:r>
                <a:rPr lang="cs-CZ" altLang="ko-KR" sz="1400" b="1" dirty="0" smtClean="0">
                  <a:solidFill>
                    <a:srgbClr val="FCD838"/>
                  </a:solidFill>
                  <a:cs typeface="Calibri" pitchFamily="34" charset="0"/>
                </a:rPr>
                <a:t>22</a:t>
              </a:r>
              <a:endParaRPr lang="ko-KR" altLang="en-US" sz="1400" b="1" dirty="0">
                <a:solidFill>
                  <a:srgbClr val="FCD838"/>
                </a:solidFill>
                <a:cs typeface="Calibri" pitchFamily="34" charset="0"/>
              </a:endParaRPr>
            </a:p>
          </p:txBody>
        </p:sp>
      </p:grpSp>
      <p:grpSp>
        <p:nvGrpSpPr>
          <p:cNvPr id="65" name="Skupina 64">
            <a:extLst>
              <a:ext uri="{FF2B5EF4-FFF2-40B4-BE49-F238E27FC236}">
                <a16:creationId xmlns="" xmlns:a16="http://schemas.microsoft.com/office/drawing/2014/main" id="{D659E7BF-C8BA-48B5-99DB-9AB27917D9AD}"/>
              </a:ext>
            </a:extLst>
          </p:cNvPr>
          <p:cNvGrpSpPr/>
          <p:nvPr/>
        </p:nvGrpSpPr>
        <p:grpSpPr>
          <a:xfrm>
            <a:off x="5994840" y="3313290"/>
            <a:ext cx="1324577" cy="1564920"/>
            <a:chOff x="5836143" y="3313290"/>
            <a:chExt cx="1324577" cy="1564920"/>
          </a:xfrm>
        </p:grpSpPr>
        <p:pic>
          <p:nvPicPr>
            <p:cNvPr id="61" name="Obrázek 60">
              <a:extLst>
                <a:ext uri="{FF2B5EF4-FFF2-40B4-BE49-F238E27FC236}">
                  <a16:creationId xmlns="" xmlns:a16="http://schemas.microsoft.com/office/drawing/2014/main" id="{D3BF5072-58B5-46DF-8A99-DBAC7E9C994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083340" y="3313290"/>
              <a:ext cx="835275" cy="1564920"/>
            </a:xfrm>
            <a:prstGeom prst="rect">
              <a:avLst/>
            </a:prstGeom>
          </p:spPr>
        </p:pic>
        <p:sp>
          <p:nvSpPr>
            <p:cNvPr id="60" name="TextBox 1179">
              <a:extLst>
                <a:ext uri="{FF2B5EF4-FFF2-40B4-BE49-F238E27FC236}">
                  <a16:creationId xmlns="" xmlns:a16="http://schemas.microsoft.com/office/drawing/2014/main" id="{A50C0DC5-09C5-4787-837A-F1BBF187D689}"/>
                </a:ext>
              </a:extLst>
            </p:cNvPr>
            <p:cNvSpPr txBox="1"/>
            <p:nvPr/>
          </p:nvSpPr>
          <p:spPr>
            <a:xfrm>
              <a:off x="5836143" y="4297910"/>
              <a:ext cx="1324577" cy="307777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 smtClean="0">
                  <a:solidFill>
                    <a:srgbClr val="F18500"/>
                  </a:solidFill>
                  <a:cs typeface="Calibri" pitchFamily="34" charset="0"/>
                </a:rPr>
                <a:t>20</a:t>
              </a:r>
              <a:r>
                <a:rPr lang="cs-CZ" altLang="ko-KR" sz="1400" b="1" dirty="0" smtClean="0">
                  <a:solidFill>
                    <a:srgbClr val="F18500"/>
                  </a:solidFill>
                  <a:cs typeface="Calibri" pitchFamily="34" charset="0"/>
                </a:rPr>
                <a:t>23</a:t>
              </a:r>
              <a:endParaRPr lang="ko-KR" altLang="en-US" sz="1400" b="1" dirty="0">
                <a:solidFill>
                  <a:srgbClr val="F18500"/>
                </a:solidFill>
                <a:cs typeface="Calibri" pitchFamily="34" charset="0"/>
              </a:endParaRPr>
            </a:p>
          </p:txBody>
        </p:sp>
      </p:grpSp>
      <p:sp>
        <p:nvSpPr>
          <p:cNvPr id="63" name="TextBox 1196">
            <a:extLst>
              <a:ext uri="{FF2B5EF4-FFF2-40B4-BE49-F238E27FC236}">
                <a16:creationId xmlns="" xmlns:a16="http://schemas.microsoft.com/office/drawing/2014/main" id="{835EED91-3885-429D-B1C6-AC9ACB2DCB2E}"/>
              </a:ext>
            </a:extLst>
          </p:cNvPr>
          <p:cNvSpPr txBox="1"/>
          <p:nvPr/>
        </p:nvSpPr>
        <p:spPr>
          <a:xfrm>
            <a:off x="5661171" y="1656666"/>
            <a:ext cx="210479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ko-KR" sz="1200" b="1" dirty="0" smtClean="0">
                <a:solidFill>
                  <a:srgbClr val="FCD838"/>
                </a:solidFill>
              </a:rPr>
              <a:t>Seven-Year Funding Decision </a:t>
            </a:r>
            <a:r>
              <a:rPr lang="en-GB" sz="1200" dirty="0" smtClean="0"/>
              <a:t>Following the international assessment of large research infrastructures in 2021, the Ministry of Education, Youth and Sports will aim for 7-year funding decision (2023-2029</a:t>
            </a:r>
            <a:r>
              <a:rPr lang="en-GB" sz="1200" dirty="0" smtClean="0"/>
              <a:t>)</a:t>
            </a:r>
            <a:r>
              <a:rPr lang="cs-CZ" sz="1200" dirty="0" smtClean="0"/>
              <a:t>,</a:t>
            </a:r>
            <a:r>
              <a:rPr lang="en-GB" sz="1200" dirty="0" smtClean="0"/>
              <a:t> </a:t>
            </a:r>
            <a:r>
              <a:rPr lang="en-GB" sz="1200" dirty="0" smtClean="0"/>
              <a:t>to be adopted by Government.</a:t>
            </a:r>
            <a:endParaRPr lang="en-GB" altLang="ko-KR" sz="1200" dirty="0" smtClean="0">
              <a:solidFill>
                <a:srgbClr val="1DB0AA"/>
              </a:solidFill>
            </a:endParaRPr>
          </a:p>
          <a:p>
            <a:endParaRPr lang="cs-CZ" altLang="ko-KR" sz="1200" b="1" dirty="0">
              <a:solidFill>
                <a:srgbClr val="FCD838"/>
              </a:solidFill>
            </a:endParaRPr>
          </a:p>
        </p:txBody>
      </p:sp>
      <p:sp>
        <p:nvSpPr>
          <p:cNvPr id="64" name="TextBox 1196">
            <a:extLst>
              <a:ext uri="{FF2B5EF4-FFF2-40B4-BE49-F238E27FC236}">
                <a16:creationId xmlns="" xmlns:a16="http://schemas.microsoft.com/office/drawing/2014/main" id="{53A3905C-CB71-43CF-A861-75A9547B3087}"/>
              </a:ext>
            </a:extLst>
          </p:cNvPr>
          <p:cNvSpPr txBox="1"/>
          <p:nvPr/>
        </p:nvSpPr>
        <p:spPr>
          <a:xfrm>
            <a:off x="7073192" y="3771845"/>
            <a:ext cx="199199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ko-KR" sz="1200" b="1" dirty="0" smtClean="0">
                <a:solidFill>
                  <a:srgbClr val="F18500"/>
                </a:solidFill>
              </a:rPr>
              <a:t>Roadmap Update in 2023</a:t>
            </a:r>
          </a:p>
          <a:p>
            <a:r>
              <a:rPr lang="en-GB" sz="1200" dirty="0" smtClean="0"/>
              <a:t>The 5th edition of National Roadmap of Large Research Infrastructures of the Czech Republic will be released as   a follow-up to the political decision on large research </a:t>
            </a:r>
            <a:r>
              <a:rPr lang="en-GB" sz="1200" dirty="0" smtClean="0"/>
              <a:t>infrastructures </a:t>
            </a:r>
            <a:r>
              <a:rPr lang="en-GB" sz="1200" dirty="0" smtClean="0"/>
              <a:t>funding in </a:t>
            </a:r>
            <a:r>
              <a:rPr lang="cs-CZ" sz="1200" dirty="0" smtClean="0"/>
              <a:t> </a:t>
            </a:r>
            <a:r>
              <a:rPr lang="en-GB" sz="1200" dirty="0" smtClean="0"/>
              <a:t>the </a:t>
            </a:r>
            <a:r>
              <a:rPr lang="en-GB" sz="1200" dirty="0" smtClean="0"/>
              <a:t>2023+ period. In 2023, the Roadmap will continue following “ESFRI Roadmap” pattern and good practice examples </a:t>
            </a:r>
            <a:r>
              <a:rPr lang="en-GB" sz="1200" dirty="0"/>
              <a:t>of </a:t>
            </a:r>
            <a:r>
              <a:rPr lang="en-GB" sz="1200" dirty="0" smtClean="0"/>
              <a:t>policy-making</a:t>
            </a:r>
            <a:r>
              <a:rPr lang="cs-CZ" sz="1200" dirty="0" smtClean="0"/>
              <a:t>   </a:t>
            </a:r>
            <a:r>
              <a:rPr lang="en-GB" sz="1200" dirty="0" smtClean="0"/>
              <a:t>in</a:t>
            </a:r>
            <a:r>
              <a:rPr lang="cs-CZ" sz="1200" dirty="0" smtClean="0"/>
              <a:t> </a:t>
            </a:r>
            <a:r>
              <a:rPr lang="en-GB" sz="1200" dirty="0" smtClean="0"/>
              <a:t>Europe and worldwide.</a:t>
            </a:r>
            <a:r>
              <a:rPr lang="cs-CZ" sz="1200" dirty="0" smtClean="0"/>
              <a:t> </a:t>
            </a:r>
            <a:endParaRPr lang="en-GB" altLang="ko-KR" sz="1200" dirty="0">
              <a:solidFill>
                <a:srgbClr val="1DB0AA"/>
              </a:solidFill>
            </a:endParaRPr>
          </a:p>
        </p:txBody>
      </p:sp>
      <p:sp>
        <p:nvSpPr>
          <p:cNvPr id="72" name="Kosoúhelník 71">
            <a:extLst>
              <a:ext uri="{FF2B5EF4-FFF2-40B4-BE49-F238E27FC236}">
                <a16:creationId xmlns="" xmlns:a16="http://schemas.microsoft.com/office/drawing/2014/main" id="{4F63096D-F557-4E5A-9FF3-581BF196D199}"/>
              </a:ext>
            </a:extLst>
          </p:cNvPr>
          <p:cNvSpPr/>
          <p:nvPr/>
        </p:nvSpPr>
        <p:spPr>
          <a:xfrm>
            <a:off x="7921200" y="3354808"/>
            <a:ext cx="710736" cy="288395"/>
          </a:xfrm>
          <a:prstGeom prst="parallelogram">
            <a:avLst/>
          </a:prstGeom>
          <a:solidFill>
            <a:schemeClr val="bg1">
              <a:lumMod val="9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59" name="TextBox 1196">
            <a:extLst>
              <a:ext uri="{FF2B5EF4-FFF2-40B4-BE49-F238E27FC236}">
                <a16:creationId xmlns="" xmlns:a16="http://schemas.microsoft.com/office/drawing/2014/main" id="{96C0A6C6-AE4E-4B21-84A9-DCCCFB6D8506}"/>
              </a:ext>
            </a:extLst>
          </p:cNvPr>
          <p:cNvSpPr txBox="1"/>
          <p:nvPr/>
        </p:nvSpPr>
        <p:spPr>
          <a:xfrm>
            <a:off x="1376982" y="3773449"/>
            <a:ext cx="197615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ko-KR" sz="1200" b="1" dirty="0" smtClean="0">
                <a:solidFill>
                  <a:srgbClr val="4C6BAC"/>
                </a:solidFill>
              </a:rPr>
              <a:t>Landscape &amp; Gap Analysis</a:t>
            </a:r>
          </a:p>
          <a:p>
            <a:r>
              <a:rPr lang="en-GB" sz="1200" dirty="0" smtClean="0"/>
              <a:t>The Ministry of Education, Youth and Sports created “sectorial platforms“ with Ministries responsible for policy-making in the areas  of </a:t>
            </a:r>
            <a:r>
              <a:rPr lang="en-GB" sz="1200" dirty="0" smtClean="0"/>
              <a:t>industry, trade</a:t>
            </a:r>
            <a:r>
              <a:rPr lang="cs-CZ" sz="1200" dirty="0" smtClean="0"/>
              <a:t>, </a:t>
            </a:r>
            <a:r>
              <a:rPr lang="en-GB" sz="1200" dirty="0" smtClean="0"/>
              <a:t>energy,</a:t>
            </a:r>
            <a:r>
              <a:rPr lang="cs-CZ" sz="1200" dirty="0" smtClean="0"/>
              <a:t> </a:t>
            </a:r>
            <a:r>
              <a:rPr lang="en-GB" sz="1200" dirty="0" smtClean="0"/>
              <a:t>transport</a:t>
            </a:r>
            <a:r>
              <a:rPr lang="cs-CZ" sz="1200" dirty="0" smtClean="0"/>
              <a:t>,</a:t>
            </a:r>
            <a:r>
              <a:rPr lang="en-GB" sz="1200" dirty="0" smtClean="0"/>
              <a:t> agriculture</a:t>
            </a:r>
            <a:r>
              <a:rPr lang="cs-CZ" sz="1200" dirty="0" smtClean="0"/>
              <a:t> </a:t>
            </a:r>
            <a:r>
              <a:rPr lang="en-GB" sz="1200" dirty="0" smtClean="0"/>
              <a:t>and </a:t>
            </a:r>
            <a:r>
              <a:rPr lang="en-GB" sz="1200" dirty="0" smtClean="0"/>
              <a:t>environment, health, food, </a:t>
            </a:r>
            <a:r>
              <a:rPr lang="en-GB" sz="1200" dirty="0" smtClean="0"/>
              <a:t>culture</a:t>
            </a:r>
            <a:r>
              <a:rPr lang="cs-CZ" sz="1200" dirty="0" smtClean="0"/>
              <a:t>,</a:t>
            </a:r>
            <a:r>
              <a:rPr lang="en-GB" sz="1200" dirty="0" smtClean="0"/>
              <a:t> </a:t>
            </a:r>
            <a:r>
              <a:rPr lang="en-GB" sz="1200" dirty="0" smtClean="0"/>
              <a:t>and social affairs.  The </a:t>
            </a:r>
            <a:r>
              <a:rPr lang="en-GB" sz="1200" dirty="0" smtClean="0"/>
              <a:t>primary</a:t>
            </a:r>
            <a:r>
              <a:rPr lang="cs-CZ" sz="1200" dirty="0" smtClean="0"/>
              <a:t> </a:t>
            </a:r>
            <a:r>
              <a:rPr lang="en-GB" sz="1200" dirty="0" smtClean="0"/>
              <a:t>goal is</a:t>
            </a:r>
            <a:r>
              <a:rPr lang="cs-CZ" sz="1200" dirty="0" smtClean="0"/>
              <a:t>,</a:t>
            </a:r>
            <a:r>
              <a:rPr lang="en-GB" sz="1200" dirty="0" smtClean="0"/>
              <a:t> jointly with research community, analyse </a:t>
            </a:r>
            <a:r>
              <a:rPr lang="en-GB" sz="1200" dirty="0" smtClean="0"/>
              <a:t>the large research </a:t>
            </a:r>
            <a:r>
              <a:rPr lang="en-GB" sz="1200" dirty="0" smtClean="0"/>
              <a:t>infrastructures landscape </a:t>
            </a:r>
            <a:r>
              <a:rPr lang="en-GB" sz="1200" dirty="0" smtClean="0"/>
              <a:t>and identify possible gaps. </a:t>
            </a:r>
            <a:r>
              <a:rPr lang="cs-CZ" sz="1200" dirty="0" smtClean="0"/>
              <a:t> </a:t>
            </a:r>
            <a:r>
              <a:rPr lang="cs-CZ" sz="1200" dirty="0"/>
              <a:t> 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2" name="TextBox 1196">
            <a:extLst>
              <a:ext uri="{FF2B5EF4-FFF2-40B4-BE49-F238E27FC236}">
                <a16:creationId xmlns="" xmlns:a16="http://schemas.microsoft.com/office/drawing/2014/main" id="{7092229B-222B-490A-8A12-1BE4FA344C30}"/>
              </a:ext>
            </a:extLst>
          </p:cNvPr>
          <p:cNvSpPr txBox="1"/>
          <p:nvPr/>
        </p:nvSpPr>
        <p:spPr>
          <a:xfrm>
            <a:off x="2858566" y="1656666"/>
            <a:ext cx="206090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ko-KR" sz="1200" b="1" dirty="0" smtClean="0">
                <a:solidFill>
                  <a:srgbClr val="1DB0AA"/>
                </a:solidFill>
              </a:rPr>
              <a:t>Assessment Methodology</a:t>
            </a:r>
          </a:p>
          <a:p>
            <a:r>
              <a:rPr lang="en-GB" sz="1200" dirty="0" smtClean="0"/>
              <a:t>The methodology framework for international peer-review assessment of large research infrastructures </a:t>
            </a:r>
            <a:r>
              <a:rPr lang="cs-CZ" sz="1200" dirty="0" smtClean="0"/>
              <a:t>(</a:t>
            </a:r>
            <a:r>
              <a:rPr lang="en-GB" sz="1200" dirty="0" smtClean="0"/>
              <a:t>2021</a:t>
            </a:r>
            <a:r>
              <a:rPr lang="cs-CZ" sz="1200" dirty="0" smtClean="0"/>
              <a:t>)</a:t>
            </a:r>
            <a:r>
              <a:rPr lang="en-GB" sz="1200" dirty="0" smtClean="0"/>
              <a:t> will be updated, followed by</a:t>
            </a:r>
            <a:r>
              <a:rPr lang="cs-CZ" sz="1200" dirty="0" smtClean="0"/>
              <a:t> a </a:t>
            </a:r>
            <a:r>
              <a:rPr lang="en-GB" sz="1200" dirty="0" smtClean="0"/>
              <a:t>call </a:t>
            </a:r>
            <a:r>
              <a:rPr lang="cs-CZ" sz="1200" dirty="0" smtClean="0"/>
              <a:t>to</a:t>
            </a:r>
            <a:r>
              <a:rPr lang="en-GB" sz="1200" dirty="0" smtClean="0"/>
              <a:t> submit documentation</a:t>
            </a:r>
            <a:r>
              <a:rPr lang="cs-CZ" sz="1200" dirty="0" smtClean="0"/>
              <a:t> </a:t>
            </a:r>
            <a:r>
              <a:rPr lang="en-GB" sz="1200" dirty="0" smtClean="0"/>
              <a:t>for</a:t>
            </a:r>
            <a:r>
              <a:rPr lang="cs-CZ" sz="1200" dirty="0" smtClean="0"/>
              <a:t> </a:t>
            </a:r>
            <a:r>
              <a:rPr lang="en-GB" sz="1200" dirty="0"/>
              <a:t>the </a:t>
            </a:r>
            <a:r>
              <a:rPr lang="en-GB" sz="1200" dirty="0" smtClean="0"/>
              <a:t>rigorous monitoring exercise.</a:t>
            </a:r>
            <a:endParaRPr lang="en-GB" altLang="ko-KR" sz="1200" dirty="0" smtClean="0">
              <a:solidFill>
                <a:srgbClr val="1DB0AA"/>
              </a:solidFill>
            </a:endParaRPr>
          </a:p>
        </p:txBody>
      </p:sp>
      <p:sp>
        <p:nvSpPr>
          <p:cNvPr id="70" name="TextBox 1196">
            <a:extLst>
              <a:ext uri="{FF2B5EF4-FFF2-40B4-BE49-F238E27FC236}">
                <a16:creationId xmlns="" xmlns:a16="http://schemas.microsoft.com/office/drawing/2014/main" id="{EB2681FC-F072-4AFA-BE09-76EC6ED16602}"/>
              </a:ext>
            </a:extLst>
          </p:cNvPr>
          <p:cNvSpPr txBox="1"/>
          <p:nvPr/>
        </p:nvSpPr>
        <p:spPr>
          <a:xfrm>
            <a:off x="4244388" y="3773449"/>
            <a:ext cx="193287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altLang="ko-KR" sz="1200" b="1" dirty="0" smtClean="0">
                <a:solidFill>
                  <a:srgbClr val="C1D32F"/>
                </a:solidFill>
              </a:rPr>
              <a:t>New </a:t>
            </a:r>
            <a:r>
              <a:rPr lang="en-GB" altLang="ko-KR" sz="1200" b="1" dirty="0" smtClean="0">
                <a:solidFill>
                  <a:srgbClr val="C1D32F"/>
                </a:solidFill>
              </a:rPr>
              <a:t>Legislative Framework</a:t>
            </a:r>
          </a:p>
          <a:p>
            <a:r>
              <a:rPr lang="en-GB" sz="1200" dirty="0" smtClean="0"/>
              <a:t>Provided that the </a:t>
            </a:r>
            <a:r>
              <a:rPr lang="en-US" sz="1200" dirty="0" smtClean="0"/>
              <a:t>Act No. </a:t>
            </a:r>
            <a:r>
              <a:rPr lang="en-US" sz="1200" dirty="0"/>
              <a:t>130/2002 Coll</a:t>
            </a:r>
            <a:r>
              <a:rPr lang="en-US" sz="1200" dirty="0" smtClean="0"/>
              <a:t>., </a:t>
            </a:r>
            <a:r>
              <a:rPr lang="en-US" sz="1200" dirty="0"/>
              <a:t>on </a:t>
            </a:r>
            <a:r>
              <a:rPr lang="en-US" sz="1200" dirty="0" smtClean="0"/>
              <a:t>Support </a:t>
            </a:r>
            <a:r>
              <a:rPr lang="en-US" sz="1200" dirty="0"/>
              <a:t>of R&amp;D and </a:t>
            </a:r>
            <a:r>
              <a:rPr lang="en-US" sz="1200" dirty="0" smtClean="0"/>
              <a:t>innovations</a:t>
            </a:r>
            <a:r>
              <a:rPr lang="cs-CZ" sz="1200" dirty="0" smtClean="0"/>
              <a:t> </a:t>
            </a:r>
            <a:r>
              <a:rPr lang="en-GB" sz="1200" dirty="0" smtClean="0"/>
              <a:t>is amended, it shall bring an updated definition of large research infrastructure and institutional funding of the facilities – providing them with long-term budgetary predictability and stability (based on the presumption that 7-year funding decision will be adopted for 2023+).</a:t>
            </a:r>
            <a:r>
              <a:rPr lang="cs-CZ" sz="1200" dirty="0" smtClean="0"/>
              <a:t>   </a:t>
            </a:r>
            <a:r>
              <a:rPr lang="en-US" sz="1200" dirty="0" smtClean="0"/>
              <a:t> </a:t>
            </a:r>
            <a:r>
              <a:rPr lang="cs-CZ" sz="1200" dirty="0" smtClean="0"/>
              <a:t> </a:t>
            </a:r>
            <a:endParaRPr lang="ko-KR" altLang="en-US" sz="1200" b="1" dirty="0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A87A7-C635-4F7D-8AFA-5A874562A2ED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574268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18298" y="1170277"/>
            <a:ext cx="7738734" cy="420630"/>
          </a:xfrm>
        </p:spPr>
        <p:txBody>
          <a:bodyPr>
            <a:noAutofit/>
          </a:bodyPr>
          <a:lstStyle/>
          <a:p>
            <a:r>
              <a:rPr lang="cs-CZ" sz="1800" dirty="0"/>
              <a:t>2</a:t>
            </a:r>
            <a:r>
              <a:rPr lang="cs-CZ" sz="1800" dirty="0" smtClean="0"/>
              <a:t>. </a:t>
            </a:r>
            <a:r>
              <a:rPr lang="en-GB" sz="1800" dirty="0" smtClean="0"/>
              <a:t>Large research </a:t>
            </a:r>
            <a:r>
              <a:rPr lang="en-GB" sz="1800" dirty="0"/>
              <a:t>Infrastructures</a:t>
            </a:r>
            <a:r>
              <a:rPr lang="cs-CZ" sz="1800" dirty="0"/>
              <a:t> </a:t>
            </a:r>
            <a:r>
              <a:rPr lang="en-GB" sz="1800" dirty="0" smtClean="0"/>
              <a:t>– legislative setting</a:t>
            </a:r>
            <a:endParaRPr lang="en-GB" sz="1800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7216" y="5147239"/>
            <a:ext cx="3474720" cy="1316089"/>
          </a:xfrm>
          <a:prstGeom prst="rect">
            <a:avLst/>
          </a:prstGeom>
        </p:spPr>
      </p:pic>
      <p:sp>
        <p:nvSpPr>
          <p:cNvPr id="9" name="Zástupný symbol pro obsah 2"/>
          <p:cNvSpPr>
            <a:spLocks noGrp="1"/>
          </p:cNvSpPr>
          <p:nvPr>
            <p:ph idx="1"/>
          </p:nvPr>
        </p:nvSpPr>
        <p:spPr>
          <a:xfrm>
            <a:off x="518299" y="1690012"/>
            <a:ext cx="7802741" cy="4674211"/>
          </a:xfrm>
        </p:spPr>
        <p:txBody>
          <a:bodyPr>
            <a:noAutofit/>
          </a:bodyPr>
          <a:lstStyle/>
          <a:p>
            <a:pPr marL="0" indent="0">
              <a:spcBef>
                <a:spcPts val="900"/>
              </a:spcBef>
              <a:spcAft>
                <a:spcPts val="900"/>
              </a:spcAft>
              <a:buNone/>
            </a:pPr>
            <a:r>
              <a:rPr lang="en-GB" altLang="cs-CZ" sz="1600" b="1" cap="all" spc="200" dirty="0" smtClean="0">
                <a:solidFill>
                  <a:srgbClr val="006666"/>
                </a:solidFill>
              </a:rPr>
              <a:t>act on support of r&amp;D and innovations</a:t>
            </a:r>
            <a:r>
              <a:rPr lang="cs-CZ" altLang="cs-CZ" sz="1600" b="1" cap="all" spc="200" dirty="0" smtClean="0">
                <a:solidFill>
                  <a:srgbClr val="006666"/>
                </a:solidFill>
              </a:rPr>
              <a:t> </a:t>
            </a:r>
            <a:r>
              <a:rPr lang="en-GB" altLang="cs-CZ" sz="1600" b="1" cap="all" spc="200" dirty="0" smtClean="0">
                <a:solidFill>
                  <a:srgbClr val="006666"/>
                </a:solidFill>
              </a:rPr>
              <a:t>from public funds </a:t>
            </a:r>
          </a:p>
          <a:p>
            <a:pPr marL="360000" indent="-360000">
              <a:spcBef>
                <a:spcPts val="600"/>
              </a:spcBef>
              <a:spcAft>
                <a:spcPts val="600"/>
              </a:spcAft>
            </a:pPr>
            <a:r>
              <a:rPr lang="en-GB" altLang="cs-CZ" sz="1600" b="1" kern="0" dirty="0" smtClean="0"/>
              <a:t>The amendment to enter into force and effect in 2020</a:t>
            </a:r>
          </a:p>
          <a:p>
            <a:pPr marL="702900" lvl="2" indent="-360000" defTabSz="9144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  <a:defRPr/>
            </a:pPr>
            <a:r>
              <a:rPr lang="en-GB" altLang="cs-CZ" sz="1600" dirty="0" smtClean="0"/>
              <a:t>Scientific results reached by users of large research infrastructures shall</a:t>
            </a:r>
            <a:r>
              <a:rPr lang="cs-CZ" altLang="cs-CZ" sz="1600" dirty="0" smtClean="0"/>
              <a:t> </a:t>
            </a:r>
            <a:r>
              <a:rPr lang="en-GB" altLang="cs-CZ" sz="1600" dirty="0" smtClean="0"/>
              <a:t>not only be registered in the </a:t>
            </a:r>
            <a:r>
              <a:rPr lang="en-GB" altLang="cs-CZ" sz="1600" b="1" dirty="0" smtClean="0"/>
              <a:t>information</a:t>
            </a:r>
            <a:r>
              <a:rPr lang="cs-CZ" altLang="cs-CZ" sz="1600" b="1" dirty="0" smtClean="0"/>
              <a:t> </a:t>
            </a:r>
            <a:r>
              <a:rPr lang="en-GB" altLang="cs-CZ" sz="1600" b="1" dirty="0" smtClean="0"/>
              <a:t>system on R&amp;D and innovations </a:t>
            </a:r>
            <a:r>
              <a:rPr lang="en-GB" altLang="cs-CZ" sz="1600" dirty="0" smtClean="0"/>
              <a:t>of the Czech Republic, but also directly linked to individual projects of large research infrastructures</a:t>
            </a:r>
          </a:p>
          <a:p>
            <a:pPr marL="360000" indent="-360000">
              <a:spcBef>
                <a:spcPts val="600"/>
              </a:spcBef>
              <a:spcAft>
                <a:spcPts val="600"/>
              </a:spcAft>
            </a:pPr>
            <a:r>
              <a:rPr lang="en-GB" altLang="cs-CZ" sz="1600" b="1" kern="0" dirty="0" smtClean="0"/>
              <a:t>The amendment to enter into force and effect in 2021</a:t>
            </a:r>
          </a:p>
          <a:p>
            <a:pPr marL="702900" lvl="2" indent="-360000" defTabSz="9144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  <a:defRPr/>
            </a:pPr>
            <a:r>
              <a:rPr lang="en-GB" altLang="cs-CZ" sz="1600" dirty="0" smtClean="0"/>
              <a:t>New </a:t>
            </a:r>
            <a:r>
              <a:rPr lang="en-GB" altLang="cs-CZ" sz="1600" b="1" dirty="0" smtClean="0"/>
              <a:t>definition</a:t>
            </a:r>
            <a:r>
              <a:rPr lang="en-GB" altLang="cs-CZ" sz="1600" dirty="0" smtClean="0"/>
              <a:t> of a large research infrastructure keeping the essence in a better way, particularly in terms of specifying that large research infrastructure is a 100% service- based R&amp;D facility, operated on the basis of open access policy to meet users‘ needs </a:t>
            </a:r>
            <a:endParaRPr lang="en-GB" altLang="cs-CZ" sz="1600" kern="0" dirty="0" smtClean="0"/>
          </a:p>
          <a:p>
            <a:pPr marL="702900" lvl="2" indent="-360000" defTabSz="9144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  <a:defRPr/>
            </a:pPr>
            <a:r>
              <a:rPr lang="en-GB" altLang="cs-CZ" sz="1600" kern="0" dirty="0" smtClean="0"/>
              <a:t>Support</a:t>
            </a:r>
            <a:r>
              <a:rPr lang="cs-CZ" altLang="cs-CZ" sz="1600" kern="0" dirty="0" smtClean="0"/>
              <a:t> </a:t>
            </a:r>
            <a:r>
              <a:rPr lang="en-GB" altLang="cs-CZ" sz="1600" kern="0" dirty="0" smtClean="0"/>
              <a:t>of large research infrastructures from public funds </a:t>
            </a:r>
            <a:r>
              <a:rPr lang="en-GB" altLang="cs-CZ" sz="1600" dirty="0"/>
              <a:t>shall</a:t>
            </a:r>
            <a:r>
              <a:rPr lang="cs-CZ" altLang="cs-CZ" sz="1600" dirty="0"/>
              <a:t> </a:t>
            </a:r>
            <a:r>
              <a:rPr lang="en-GB" altLang="cs-CZ" sz="1600" kern="0" dirty="0" smtClean="0"/>
              <a:t>be</a:t>
            </a:r>
            <a:r>
              <a:rPr lang="cs-CZ" altLang="cs-CZ" sz="1600" kern="0" dirty="0" smtClean="0"/>
              <a:t> </a:t>
            </a:r>
            <a:r>
              <a:rPr lang="en-GB" altLang="cs-CZ" sz="1600" kern="0" dirty="0" smtClean="0"/>
              <a:t>categorised</a:t>
            </a:r>
            <a:r>
              <a:rPr lang="cs-CZ" altLang="cs-CZ" sz="1600" kern="0" dirty="0" smtClean="0"/>
              <a:t> as</a:t>
            </a:r>
            <a:r>
              <a:rPr lang="en-GB" altLang="cs-CZ" sz="1600" kern="0" dirty="0" smtClean="0"/>
              <a:t> </a:t>
            </a:r>
            <a:r>
              <a:rPr lang="en-GB" altLang="cs-CZ" sz="1600" b="1" kern="0" dirty="0" smtClean="0"/>
              <a:t>institutional support</a:t>
            </a:r>
            <a:r>
              <a:rPr lang="en-GB" altLang="cs-CZ" sz="1600" kern="0" dirty="0" smtClean="0"/>
              <a:t>, not project-based targeted support</a:t>
            </a:r>
            <a:r>
              <a:rPr lang="cs-CZ" altLang="cs-CZ" sz="1600" kern="0" dirty="0" smtClean="0"/>
              <a:t>, and </a:t>
            </a:r>
            <a:r>
              <a:rPr lang="en-GB" altLang="cs-CZ" sz="1600" kern="0" dirty="0" smtClean="0"/>
              <a:t>financial framework adjusted accordingly</a:t>
            </a:r>
            <a:r>
              <a:rPr lang="cs-CZ" altLang="cs-CZ" sz="1600" kern="0" dirty="0" smtClean="0"/>
              <a:t> (</a:t>
            </a:r>
            <a:r>
              <a:rPr lang="en-GB" altLang="cs-CZ" sz="1600" kern="0" dirty="0" smtClean="0"/>
              <a:t>i.e. long-term strategy investment</a:t>
            </a:r>
            <a:r>
              <a:rPr lang="cs-CZ" altLang="cs-CZ" sz="1600" kern="0" dirty="0" smtClean="0"/>
              <a:t>)</a:t>
            </a:r>
          </a:p>
          <a:p>
            <a:pPr marL="702900" lvl="2" indent="-360000" defTabSz="9144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  <a:defRPr/>
            </a:pPr>
            <a:r>
              <a:rPr lang="en-GB" altLang="cs-CZ" sz="1600" kern="0" dirty="0" smtClean="0"/>
              <a:t>The </a:t>
            </a:r>
            <a:r>
              <a:rPr lang="en-GB" altLang="cs-CZ" sz="1600" b="1" kern="0" dirty="0" smtClean="0"/>
              <a:t>Ministry of Education, Youth and Sports</a:t>
            </a:r>
            <a:r>
              <a:rPr lang="en-GB" altLang="cs-CZ" sz="1600" kern="0" dirty="0" smtClean="0"/>
              <a:t>                                                                                      shall remain policy-maker and public funding                                                                             provider for large research infrastructures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endParaRPr lang="en-GB" sz="1600" dirty="0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A87A7-C635-4F7D-8AFA-5A874562A2ED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22482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18298" y="1170277"/>
            <a:ext cx="8323950" cy="420630"/>
          </a:xfrm>
        </p:spPr>
        <p:txBody>
          <a:bodyPr>
            <a:noAutofit/>
          </a:bodyPr>
          <a:lstStyle/>
          <a:p>
            <a:r>
              <a:rPr lang="cs-CZ" sz="1800" dirty="0"/>
              <a:t>3</a:t>
            </a:r>
            <a:r>
              <a:rPr lang="cs-CZ" sz="1800" dirty="0" smtClean="0"/>
              <a:t>. </a:t>
            </a:r>
            <a:r>
              <a:rPr lang="en-GB" sz="1800" dirty="0" smtClean="0"/>
              <a:t>Large research </a:t>
            </a:r>
            <a:r>
              <a:rPr lang="en-GB" sz="1800" dirty="0"/>
              <a:t>Infrastructures</a:t>
            </a:r>
            <a:r>
              <a:rPr lang="cs-CZ" sz="1800" dirty="0"/>
              <a:t> </a:t>
            </a:r>
            <a:r>
              <a:rPr lang="en-GB" sz="1800" dirty="0" smtClean="0"/>
              <a:t>– landscape &amp;</a:t>
            </a:r>
            <a:r>
              <a:rPr lang="cs-CZ" sz="1800" dirty="0" smtClean="0"/>
              <a:t> </a:t>
            </a:r>
            <a:r>
              <a:rPr lang="en-GB" sz="1800" dirty="0" smtClean="0"/>
              <a:t>gap analysis</a:t>
            </a:r>
            <a:endParaRPr lang="en-GB" sz="1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299" y="1690013"/>
            <a:ext cx="8104493" cy="3092300"/>
          </a:xfrm>
        </p:spPr>
        <p:txBody>
          <a:bodyPr>
            <a:noAutofit/>
          </a:bodyPr>
          <a:lstStyle/>
          <a:p>
            <a:pPr marL="360000" indent="-360000">
              <a:spcBef>
                <a:spcPts val="600"/>
              </a:spcBef>
              <a:spcAft>
                <a:spcPts val="600"/>
              </a:spcAft>
            </a:pPr>
            <a:r>
              <a:rPr lang="en-GB" altLang="cs-CZ" sz="1600" kern="0" dirty="0" smtClean="0"/>
              <a:t>In 2019, </a:t>
            </a:r>
            <a:r>
              <a:rPr lang="en-GB" altLang="cs-CZ" sz="1600" b="1" kern="0" dirty="0" smtClean="0"/>
              <a:t>Sectorial Platforms of Large Research </a:t>
            </a:r>
            <a:r>
              <a:rPr lang="en-GB" altLang="cs-CZ" sz="1600" b="1" kern="0" dirty="0" smtClean="0"/>
              <a:t>Infrastructures </a:t>
            </a:r>
            <a:r>
              <a:rPr lang="en-GB" altLang="cs-CZ" sz="1600" b="1" kern="0" dirty="0" smtClean="0"/>
              <a:t>Council </a:t>
            </a:r>
            <a:r>
              <a:rPr lang="en-GB" altLang="cs-CZ" sz="1600" kern="0" dirty="0" smtClean="0"/>
              <a:t>(advisory board to Minister of Education, Youth and Sports) were established, gathering representatives of:</a:t>
            </a:r>
          </a:p>
          <a:p>
            <a:pPr marL="702900" lvl="2" indent="-360000" defTabSz="9144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  <a:defRPr/>
            </a:pPr>
            <a:r>
              <a:rPr lang="en-GB" altLang="cs-CZ" sz="1600" b="1" dirty="0" smtClean="0"/>
              <a:t>Ministry of Education, Youth and Sports</a:t>
            </a:r>
            <a:r>
              <a:rPr lang="en-GB" altLang="cs-CZ" sz="1600" dirty="0" smtClean="0"/>
              <a:t> as large research </a:t>
            </a:r>
            <a:r>
              <a:rPr lang="en-GB" altLang="cs-CZ" sz="1600" dirty="0" smtClean="0"/>
              <a:t>infrastructures</a:t>
            </a:r>
            <a:r>
              <a:rPr lang="cs-CZ" altLang="cs-CZ" sz="1600" dirty="0" smtClean="0"/>
              <a:t> </a:t>
            </a:r>
            <a:r>
              <a:rPr lang="en-GB" altLang="cs-CZ" sz="1600" dirty="0" smtClean="0"/>
              <a:t>policy-maker     </a:t>
            </a:r>
            <a:r>
              <a:rPr lang="en-GB" altLang="cs-CZ" sz="1600" dirty="0" smtClean="0"/>
              <a:t>and provider of financial support from public funds of the Czech Republic</a:t>
            </a:r>
          </a:p>
          <a:p>
            <a:pPr marL="702900" lvl="2" indent="-360000" defTabSz="9144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  <a:defRPr/>
            </a:pPr>
            <a:r>
              <a:rPr lang="en-GB" altLang="cs-CZ" sz="1600" b="1" dirty="0" smtClean="0"/>
              <a:t>Ministries of Industry and Trade, Transport, Environment, Agriculture, Health, Culture,</a:t>
            </a:r>
            <a:r>
              <a:rPr lang="cs-CZ" altLang="cs-CZ" sz="1600" b="1" dirty="0"/>
              <a:t> </a:t>
            </a:r>
            <a:r>
              <a:rPr lang="cs-CZ" altLang="cs-CZ" sz="1600" b="1" dirty="0" smtClean="0"/>
              <a:t>  </a:t>
            </a:r>
            <a:r>
              <a:rPr lang="en-GB" altLang="cs-CZ" sz="1600" b="1" dirty="0" smtClean="0"/>
              <a:t>and </a:t>
            </a:r>
            <a:r>
              <a:rPr lang="en-GB" altLang="cs-CZ" sz="1600" b="1" dirty="0" smtClean="0"/>
              <a:t>Labour and</a:t>
            </a:r>
            <a:r>
              <a:rPr lang="cs-CZ" altLang="cs-CZ" sz="1600" b="1" dirty="0" smtClean="0"/>
              <a:t> </a:t>
            </a:r>
            <a:r>
              <a:rPr lang="en-GB" altLang="cs-CZ" sz="1600" b="1" dirty="0" smtClean="0"/>
              <a:t>Social </a:t>
            </a:r>
            <a:r>
              <a:rPr lang="en-GB" altLang="cs-CZ" sz="1600" b="1" dirty="0" smtClean="0"/>
              <a:t>Affairs</a:t>
            </a:r>
            <a:r>
              <a:rPr lang="en-GB" altLang="cs-CZ" sz="1600" dirty="0" smtClean="0"/>
              <a:t> </a:t>
            </a:r>
            <a:r>
              <a:rPr lang="cs-CZ" altLang="cs-CZ" sz="1600" dirty="0" smtClean="0"/>
              <a:t>as </a:t>
            </a:r>
            <a:r>
              <a:rPr lang="en-GB" altLang="cs-CZ" sz="1600" dirty="0" smtClean="0"/>
              <a:t>stakeholders of sectorial policies of utmost importance</a:t>
            </a:r>
          </a:p>
          <a:p>
            <a:pPr marL="702900" lvl="2" indent="-360000" defTabSz="9144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  <a:defRPr/>
            </a:pPr>
            <a:r>
              <a:rPr lang="en-GB" altLang="cs-CZ" sz="1600" b="1" kern="0" dirty="0" smtClean="0"/>
              <a:t>Leading large research infrastructures</a:t>
            </a:r>
            <a:r>
              <a:rPr lang="en-GB" altLang="cs-CZ" sz="1600" kern="0" dirty="0" smtClean="0"/>
              <a:t> as providers of expertise and technologies </a:t>
            </a:r>
            <a:r>
              <a:rPr lang="cs-CZ" altLang="cs-CZ" sz="1600" kern="0" dirty="0" smtClean="0"/>
              <a:t>                   </a:t>
            </a:r>
            <a:r>
              <a:rPr lang="en-GB" altLang="cs-CZ" sz="1600" kern="0" dirty="0" smtClean="0"/>
              <a:t>to reach knowledge-based solutions to socioeconomic challenges</a:t>
            </a:r>
          </a:p>
          <a:p>
            <a:pPr marL="360000" indent="-360000">
              <a:spcBef>
                <a:spcPts val="600"/>
              </a:spcBef>
              <a:spcAft>
                <a:spcPts val="600"/>
              </a:spcAft>
            </a:pPr>
            <a:r>
              <a:rPr lang="en-GB" altLang="cs-CZ" sz="1600" kern="0" dirty="0" smtClean="0"/>
              <a:t>Sectorial platforms cover </a:t>
            </a:r>
            <a:r>
              <a:rPr lang="en-GB" altLang="cs-CZ" sz="1600" b="1" kern="0" dirty="0" smtClean="0"/>
              <a:t>all scientific fields</a:t>
            </a:r>
            <a:r>
              <a:rPr lang="en-GB" altLang="cs-CZ" sz="1600" kern="0" dirty="0" smtClean="0"/>
              <a:t>, including </a:t>
            </a:r>
            <a:r>
              <a:rPr lang="en-GB" altLang="cs-CZ" sz="1600" dirty="0"/>
              <a:t>the </a:t>
            </a:r>
            <a:r>
              <a:rPr lang="en-GB" altLang="cs-CZ" sz="1600" kern="0" dirty="0" smtClean="0"/>
              <a:t>physical sciences and engineering, energy, environment, health and food, social sciences and humanities, and e-infrastructures</a:t>
            </a:r>
            <a:r>
              <a:rPr lang="cs-CZ" altLang="cs-CZ" sz="1600" kern="0" dirty="0" smtClean="0"/>
              <a:t>  </a:t>
            </a:r>
            <a:endParaRPr lang="en-GB" altLang="cs-CZ" sz="1600" kern="0" dirty="0" smtClean="0"/>
          </a:p>
          <a:p>
            <a:pPr marL="342900" lvl="2" indent="0" defTabSz="914400">
              <a:spcBef>
                <a:spcPts val="600"/>
              </a:spcBef>
              <a:spcAft>
                <a:spcPts val="600"/>
              </a:spcAft>
              <a:buNone/>
              <a:defRPr/>
            </a:pPr>
            <a:endParaRPr lang="en-GB" altLang="cs-CZ" sz="1600" kern="0" dirty="0"/>
          </a:p>
          <a:p>
            <a:pPr marL="360000" indent="-360000">
              <a:spcBef>
                <a:spcPts val="600"/>
              </a:spcBef>
              <a:spcAft>
                <a:spcPts val="600"/>
              </a:spcAft>
            </a:pPr>
            <a:endParaRPr lang="cs-CZ" altLang="cs-CZ" sz="1600" kern="0" dirty="0" smtClean="0"/>
          </a:p>
          <a:p>
            <a:pPr marL="342900" lvl="1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cs-CZ" altLang="cs-CZ" sz="1600" kern="0" dirty="0" smtClean="0"/>
              <a:t> </a:t>
            </a:r>
          </a:p>
          <a:p>
            <a:pPr marL="360000" indent="-360000">
              <a:spcBef>
                <a:spcPts val="600"/>
              </a:spcBef>
              <a:spcAft>
                <a:spcPts val="600"/>
              </a:spcAft>
            </a:pPr>
            <a:endParaRPr lang="en-GB" altLang="cs-CZ" sz="1600" kern="0" dirty="0" smtClean="0"/>
          </a:p>
          <a:p>
            <a:pPr>
              <a:spcBef>
                <a:spcPts val="1200"/>
              </a:spcBef>
              <a:spcAft>
                <a:spcPts val="1200"/>
              </a:spcAft>
            </a:pPr>
            <a:endParaRPr lang="en-GB" sz="1600" dirty="0"/>
          </a:p>
        </p:txBody>
      </p:sp>
      <p:pic>
        <p:nvPicPr>
          <p:cNvPr id="8" name="Obrázek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533" y="5047082"/>
            <a:ext cx="7269480" cy="1282492"/>
          </a:xfrm>
          <a:prstGeom prst="rect">
            <a:avLst/>
          </a:prstGeom>
        </p:spPr>
      </p:pic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A87A7-C635-4F7D-8AFA-5A874562A2ED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06684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ástupný symbol pro obsah 2"/>
          <p:cNvSpPr>
            <a:spLocks noGrp="1"/>
          </p:cNvSpPr>
          <p:nvPr>
            <p:ph idx="1"/>
          </p:nvPr>
        </p:nvSpPr>
        <p:spPr>
          <a:xfrm>
            <a:off x="518299" y="1170277"/>
            <a:ext cx="8333093" cy="5321963"/>
          </a:xfrm>
        </p:spPr>
        <p:txBody>
          <a:bodyPr>
            <a:noAutofit/>
          </a:bodyPr>
          <a:lstStyle/>
          <a:p>
            <a:pPr marL="0" lvl="1" indent="0">
              <a:spcBef>
                <a:spcPts val="900"/>
              </a:spcBef>
              <a:spcAft>
                <a:spcPts val="900"/>
              </a:spcAft>
              <a:buNone/>
            </a:pPr>
            <a:r>
              <a:rPr lang="en-GB" sz="1800" b="1" cap="all" spc="200" dirty="0" smtClean="0">
                <a:solidFill>
                  <a:srgbClr val="006666"/>
                </a:solidFill>
                <a:ea typeface="+mj-ea"/>
                <a:cs typeface="+mj-cs"/>
              </a:rPr>
              <a:t>What are</a:t>
            </a:r>
            <a:r>
              <a:rPr lang="cs-CZ" sz="1800" b="1" cap="all" spc="200" dirty="0" smtClean="0">
                <a:solidFill>
                  <a:srgbClr val="006666"/>
                </a:solidFill>
                <a:ea typeface="+mj-ea"/>
                <a:cs typeface="+mj-cs"/>
              </a:rPr>
              <a:t> </a:t>
            </a:r>
            <a:r>
              <a:rPr lang="en-GB" sz="1800" b="1" cap="all" spc="200" dirty="0" smtClean="0">
                <a:solidFill>
                  <a:srgbClr val="006666"/>
                </a:solidFill>
                <a:ea typeface="+mj-ea"/>
                <a:cs typeface="+mj-cs"/>
              </a:rPr>
              <a:t>the tasks of sectorial platforms?</a:t>
            </a:r>
            <a:endParaRPr lang="en-GB" altLang="cs-CZ" sz="1800" b="1" kern="0" dirty="0" smtClean="0"/>
          </a:p>
          <a:p>
            <a:pPr marL="360000" indent="-360000">
              <a:spcBef>
                <a:spcPts val="600"/>
              </a:spcBef>
              <a:spcAft>
                <a:spcPts val="600"/>
              </a:spcAft>
            </a:pPr>
            <a:r>
              <a:rPr lang="en-GB" altLang="cs-CZ" sz="1600" kern="0" dirty="0" smtClean="0"/>
              <a:t>Facilitate </a:t>
            </a:r>
            <a:r>
              <a:rPr lang="en-GB" altLang="cs-CZ" sz="1600" b="1" kern="0" dirty="0" smtClean="0"/>
              <a:t>long-term strategy debate</a:t>
            </a:r>
            <a:r>
              <a:rPr lang="en-GB" altLang="cs-CZ" sz="1600" kern="0" dirty="0" smtClean="0"/>
              <a:t> on large research </a:t>
            </a:r>
            <a:r>
              <a:rPr lang="en-GB" altLang="cs-CZ" sz="1600" dirty="0"/>
              <a:t>infrastructures</a:t>
            </a:r>
            <a:r>
              <a:rPr lang="cs-CZ" altLang="cs-CZ" sz="1600" dirty="0"/>
              <a:t> </a:t>
            </a:r>
            <a:r>
              <a:rPr lang="en-GB" altLang="cs-CZ" sz="1600" kern="0" dirty="0" smtClean="0"/>
              <a:t>agenda </a:t>
            </a:r>
            <a:r>
              <a:rPr lang="en-GB" altLang="cs-CZ" sz="1600" kern="0" dirty="0" smtClean="0"/>
              <a:t>development among all interested stakeholders (i.e. policy-makers, research community, end users, etc</a:t>
            </a:r>
            <a:r>
              <a:rPr lang="en-GB" altLang="cs-CZ" sz="1600" kern="0" dirty="0" smtClean="0"/>
              <a:t>.)</a:t>
            </a:r>
            <a:endParaRPr lang="en-GB" altLang="cs-CZ" sz="1600" kern="0" dirty="0" smtClean="0"/>
          </a:p>
          <a:p>
            <a:pPr marL="360000" indent="-360000">
              <a:spcBef>
                <a:spcPts val="600"/>
              </a:spcBef>
              <a:spcAft>
                <a:spcPts val="600"/>
              </a:spcAft>
            </a:pPr>
            <a:r>
              <a:rPr lang="en-GB" altLang="cs-CZ" sz="1600" kern="0" dirty="0" smtClean="0"/>
              <a:t>Analyse </a:t>
            </a:r>
            <a:r>
              <a:rPr lang="en-GB" altLang="cs-CZ" sz="1600" b="1" kern="0" dirty="0" smtClean="0"/>
              <a:t>how large research infrastructures meet priorities of sectorial policies</a:t>
            </a:r>
            <a:r>
              <a:rPr lang="en-GB" altLang="cs-CZ" sz="1600" kern="0" dirty="0" smtClean="0"/>
              <a:t> of the Czech Republic and identify the potential for a closer interaction between </a:t>
            </a:r>
            <a:r>
              <a:rPr lang="en-GB" altLang="cs-CZ" sz="1600" kern="0" dirty="0"/>
              <a:t>the </a:t>
            </a:r>
            <a:r>
              <a:rPr lang="en-GB" altLang="cs-CZ" sz="1600" kern="0" dirty="0" smtClean="0"/>
              <a:t>relevant stakeholders</a:t>
            </a:r>
          </a:p>
          <a:p>
            <a:pPr marL="360000" indent="-360000">
              <a:spcBef>
                <a:spcPts val="600"/>
              </a:spcBef>
              <a:spcAft>
                <a:spcPts val="600"/>
              </a:spcAft>
            </a:pPr>
            <a:r>
              <a:rPr lang="en-GB" altLang="cs-CZ" sz="1600" kern="0" dirty="0" smtClean="0"/>
              <a:t>Identify </a:t>
            </a:r>
            <a:r>
              <a:rPr lang="en-GB" altLang="cs-CZ" sz="1600" b="1" kern="0" dirty="0" smtClean="0"/>
              <a:t>possible gaps in the landscape of large research infrastructures</a:t>
            </a:r>
            <a:r>
              <a:rPr lang="en-GB" altLang="cs-CZ" sz="1600" kern="0" dirty="0" smtClean="0"/>
              <a:t> of the Czech Republic and stimulate already operating large research infrastructures to apply more synergy approach</a:t>
            </a:r>
          </a:p>
          <a:p>
            <a:pPr marL="360000" indent="-360000">
              <a:spcBef>
                <a:spcPts val="600"/>
              </a:spcBef>
              <a:spcAft>
                <a:spcPts val="600"/>
              </a:spcAft>
            </a:pPr>
            <a:r>
              <a:rPr lang="en-GB" altLang="cs-CZ" sz="1600" b="1" kern="0" dirty="0" smtClean="0"/>
              <a:t>Balance bottom-up and top-down policy approach </a:t>
            </a:r>
            <a:r>
              <a:rPr lang="en-GB" altLang="cs-CZ" sz="1600" kern="0" dirty="0" smtClean="0"/>
              <a:t>to large research infrastructures in terms     of priority setting as regards potential new project proposals of large research infrastructures</a:t>
            </a:r>
          </a:p>
          <a:p>
            <a:pPr marL="360000" indent="-360000">
              <a:spcBef>
                <a:spcPts val="600"/>
              </a:spcBef>
              <a:spcAft>
                <a:spcPts val="600"/>
              </a:spcAft>
            </a:pPr>
            <a:r>
              <a:rPr lang="en-GB" altLang="cs-CZ" sz="1600" b="1" kern="0" dirty="0" smtClean="0"/>
              <a:t>Determine</a:t>
            </a:r>
            <a:r>
              <a:rPr lang="cs-CZ" altLang="cs-CZ" sz="1600" b="1" kern="0" dirty="0" smtClean="0"/>
              <a:t> </a:t>
            </a:r>
            <a:r>
              <a:rPr lang="en-GB" altLang="cs-CZ" sz="1600" b="1" kern="0" dirty="0" smtClean="0"/>
              <a:t>R&amp;D fields </a:t>
            </a:r>
            <a:r>
              <a:rPr lang="en-GB" altLang="cs-CZ" sz="1600" b="1" kern="0" dirty="0"/>
              <a:t>of </a:t>
            </a:r>
            <a:r>
              <a:rPr lang="en-GB" altLang="cs-CZ" sz="1600" b="1" kern="0" dirty="0" smtClean="0"/>
              <a:t>strategy importance to focus new large research infrastructure project </a:t>
            </a:r>
            <a:r>
              <a:rPr lang="en-GB" altLang="cs-CZ" sz="1600" b="1" kern="0" dirty="0" smtClean="0"/>
              <a:t>proposals</a:t>
            </a:r>
            <a:r>
              <a:rPr lang="cs-CZ" altLang="cs-CZ" sz="1600" kern="0" dirty="0" smtClean="0"/>
              <a:t>,</a:t>
            </a:r>
            <a:r>
              <a:rPr lang="en-GB" altLang="cs-CZ" sz="1600" kern="0" dirty="0" smtClean="0"/>
              <a:t> </a:t>
            </a:r>
            <a:r>
              <a:rPr lang="en-GB" altLang="cs-CZ" sz="1600" kern="0" dirty="0" smtClean="0"/>
              <a:t>to be submitted for </a:t>
            </a:r>
            <a:r>
              <a:rPr lang="en-GB" altLang="cs-CZ" sz="1600" kern="0" dirty="0"/>
              <a:t>the </a:t>
            </a:r>
            <a:r>
              <a:rPr lang="cs-CZ" altLang="cs-CZ" sz="1600" kern="0" dirty="0" smtClean="0"/>
              <a:t>2021 </a:t>
            </a:r>
            <a:r>
              <a:rPr lang="en-GB" altLang="cs-CZ" sz="1600" kern="0" dirty="0" smtClean="0"/>
              <a:t>ex-ante international peer-review evaluation </a:t>
            </a:r>
          </a:p>
          <a:p>
            <a:pPr marL="360000" indent="-360000">
              <a:spcBef>
                <a:spcPts val="600"/>
              </a:spcBef>
              <a:spcAft>
                <a:spcPts val="600"/>
              </a:spcAft>
            </a:pPr>
            <a:endParaRPr lang="en-GB" altLang="cs-CZ" sz="1600" kern="0" dirty="0" smtClean="0"/>
          </a:p>
          <a:p>
            <a:pPr marL="0" lvl="1" indent="0">
              <a:spcBef>
                <a:spcPts val="900"/>
              </a:spcBef>
              <a:spcAft>
                <a:spcPts val="900"/>
              </a:spcAft>
              <a:buNone/>
            </a:pPr>
            <a:endParaRPr lang="en-GB" altLang="cs-CZ" sz="1600" b="1" kern="0" dirty="0" smtClean="0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351" y="4876343"/>
            <a:ext cx="2061972" cy="1546479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4323" y="4747645"/>
            <a:ext cx="1680019" cy="167517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9" name="Obrázek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578" y="4793388"/>
            <a:ext cx="3431494" cy="1583689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3" name="Zástupný symbol pro číslo snímk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A87A7-C635-4F7D-8AFA-5A874562A2ED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50466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18298" y="1170277"/>
            <a:ext cx="8497686" cy="420630"/>
          </a:xfrm>
        </p:spPr>
        <p:txBody>
          <a:bodyPr>
            <a:noAutofit/>
          </a:bodyPr>
          <a:lstStyle/>
          <a:p>
            <a:r>
              <a:rPr lang="cs-CZ" sz="1800" dirty="0"/>
              <a:t>4</a:t>
            </a:r>
            <a:r>
              <a:rPr lang="cs-CZ" sz="1800" dirty="0" smtClean="0"/>
              <a:t>. </a:t>
            </a:r>
            <a:r>
              <a:rPr lang="en-GB" sz="1800" dirty="0"/>
              <a:t>Large Research Infrastructures</a:t>
            </a:r>
            <a:r>
              <a:rPr lang="cs-CZ" sz="1800" dirty="0"/>
              <a:t> – </a:t>
            </a:r>
            <a:r>
              <a:rPr lang="en-GB" sz="1800" dirty="0" smtClean="0"/>
              <a:t>international</a:t>
            </a:r>
            <a:r>
              <a:rPr lang="cs-CZ" sz="1800" dirty="0" smtClean="0"/>
              <a:t> </a:t>
            </a:r>
            <a:r>
              <a:rPr lang="en-GB" sz="1800" dirty="0" smtClean="0"/>
              <a:t>assessment</a:t>
            </a:r>
            <a:r>
              <a:rPr lang="en-GB" sz="1800" dirty="0"/>
              <a:t/>
            </a:r>
            <a:br>
              <a:rPr lang="en-GB" sz="1800" dirty="0"/>
            </a:br>
            <a:endParaRPr lang="en-GB" sz="1800" cap="none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299" y="1690012"/>
            <a:ext cx="7903325" cy="4674211"/>
          </a:xfrm>
        </p:spPr>
        <p:txBody>
          <a:bodyPr>
            <a:noAutofit/>
          </a:bodyPr>
          <a:lstStyle/>
          <a:p>
            <a:pPr marL="0" indent="0">
              <a:spcBef>
                <a:spcPts val="900"/>
              </a:spcBef>
              <a:spcAft>
                <a:spcPts val="900"/>
              </a:spcAft>
              <a:buNone/>
            </a:pPr>
            <a:r>
              <a:rPr lang="en-GB" altLang="cs-CZ" sz="1600" b="1" cap="all" spc="200" dirty="0" smtClean="0">
                <a:solidFill>
                  <a:srgbClr val="006666"/>
                </a:solidFill>
              </a:rPr>
              <a:t>What is the scope? </a:t>
            </a:r>
            <a:endParaRPr lang="en-GB" altLang="cs-CZ" sz="1600" b="1" cap="all" spc="200" dirty="0">
              <a:solidFill>
                <a:srgbClr val="006666"/>
              </a:solidFill>
            </a:endParaRPr>
          </a:p>
          <a:p>
            <a:pPr marL="360000" indent="-360000">
              <a:spcBef>
                <a:spcPts val="600"/>
              </a:spcBef>
              <a:spcAft>
                <a:spcPts val="600"/>
              </a:spcAft>
            </a:pPr>
            <a:r>
              <a:rPr lang="en-GB" altLang="cs-CZ" sz="1600" b="1" kern="0" dirty="0" smtClean="0"/>
              <a:t>Interim evaluation </a:t>
            </a:r>
            <a:r>
              <a:rPr lang="en-GB" altLang="cs-CZ" sz="1600" kern="0" dirty="0" smtClean="0"/>
              <a:t>of 48 large research infrastructures adopted for public funding by 2022</a:t>
            </a:r>
          </a:p>
          <a:p>
            <a:pPr marL="360000" indent="-360000">
              <a:spcBef>
                <a:spcPts val="600"/>
              </a:spcBef>
              <a:spcAft>
                <a:spcPts val="600"/>
              </a:spcAft>
            </a:pPr>
            <a:r>
              <a:rPr lang="en-GB" altLang="cs-CZ" sz="1600" b="1" kern="0" dirty="0" smtClean="0"/>
              <a:t>Ex-ante evaluation </a:t>
            </a:r>
            <a:r>
              <a:rPr lang="en-GB" altLang="cs-CZ" sz="1600" kern="0" dirty="0" smtClean="0"/>
              <a:t>of possible new large research infrastructure projects to be submitted</a:t>
            </a:r>
          </a:p>
          <a:p>
            <a:pPr marL="0" indent="0">
              <a:spcBef>
                <a:spcPts val="900"/>
              </a:spcBef>
              <a:spcAft>
                <a:spcPts val="900"/>
              </a:spcAft>
              <a:buNone/>
            </a:pPr>
            <a:r>
              <a:rPr lang="en-GB" altLang="cs-CZ" sz="1600" b="1" cap="all" spc="200" dirty="0" smtClean="0">
                <a:solidFill>
                  <a:srgbClr val="006666"/>
                </a:solidFill>
              </a:rPr>
              <a:t>What is the goal? </a:t>
            </a:r>
            <a:endParaRPr lang="en-GB" altLang="cs-CZ" sz="1600" b="1" cap="all" spc="200" dirty="0">
              <a:solidFill>
                <a:srgbClr val="006666"/>
              </a:solidFill>
            </a:endParaRPr>
          </a:p>
          <a:p>
            <a:pPr marL="360000" indent="-360000">
              <a:spcBef>
                <a:spcPts val="600"/>
              </a:spcBef>
              <a:spcAft>
                <a:spcPts val="600"/>
              </a:spcAft>
            </a:pPr>
            <a:r>
              <a:rPr lang="en-GB" altLang="cs-CZ" sz="1600" kern="0" dirty="0" smtClean="0"/>
              <a:t>Expert basis for adopting evidence-based policy-decision of the Government of the Czech Republic on the </a:t>
            </a:r>
            <a:r>
              <a:rPr lang="en-GB" altLang="cs-CZ" sz="1600" b="1" kern="0" dirty="0" smtClean="0"/>
              <a:t>large research infrastructures public funding in the period 2023-2029</a:t>
            </a:r>
          </a:p>
          <a:p>
            <a:pPr marL="360000" indent="-360000">
              <a:spcBef>
                <a:spcPts val="600"/>
              </a:spcBef>
              <a:spcAft>
                <a:spcPts val="600"/>
              </a:spcAft>
            </a:pPr>
            <a:r>
              <a:rPr lang="en-GB" altLang="cs-CZ" sz="1600" b="1" kern="0" dirty="0" smtClean="0"/>
              <a:t>2023 </a:t>
            </a:r>
            <a:r>
              <a:rPr lang="en-GB" altLang="cs-CZ" sz="1600" b="1" kern="0" dirty="0" smtClean="0"/>
              <a:t>Update to </a:t>
            </a:r>
            <a:r>
              <a:rPr lang="en-GB" altLang="cs-CZ" sz="1600" b="1" kern="0" dirty="0"/>
              <a:t>the </a:t>
            </a:r>
            <a:r>
              <a:rPr lang="en-GB" altLang="cs-CZ" sz="1600" b="1" kern="0" dirty="0" smtClean="0"/>
              <a:t>Roadmap of Large Research Infrastructures of the Czech Republic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endParaRPr lang="cs-CZ" altLang="cs-CZ" sz="1600" kern="0" dirty="0"/>
          </a:p>
          <a:p>
            <a:pPr marL="360000" indent="-360000">
              <a:spcBef>
                <a:spcPts val="600"/>
              </a:spcBef>
              <a:spcAft>
                <a:spcPts val="600"/>
              </a:spcAft>
            </a:pPr>
            <a:endParaRPr lang="en-GB" altLang="cs-CZ" sz="1600" kern="0" dirty="0" smtClean="0"/>
          </a:p>
          <a:p>
            <a:pPr>
              <a:spcBef>
                <a:spcPts val="1200"/>
              </a:spcBef>
              <a:spcAft>
                <a:spcPts val="1200"/>
              </a:spcAft>
            </a:pPr>
            <a:endParaRPr lang="en-GB" sz="1600" dirty="0"/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6330" y="4470112"/>
            <a:ext cx="5307262" cy="1894111"/>
          </a:xfrm>
          <a:prstGeom prst="rect">
            <a:avLst/>
          </a:prstGeom>
        </p:spPr>
      </p:pic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A87A7-C635-4F7D-8AFA-5A874562A2ED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01691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18298" y="1170277"/>
            <a:ext cx="8497686" cy="420630"/>
          </a:xfrm>
        </p:spPr>
        <p:txBody>
          <a:bodyPr>
            <a:noAutofit/>
          </a:bodyPr>
          <a:lstStyle/>
          <a:p>
            <a:r>
              <a:rPr lang="cs-CZ" sz="1800" dirty="0"/>
              <a:t>5</a:t>
            </a:r>
            <a:r>
              <a:rPr lang="cs-CZ" sz="1800" dirty="0" smtClean="0"/>
              <a:t>. </a:t>
            </a:r>
            <a:r>
              <a:rPr lang="en-GB" sz="1800" dirty="0" smtClean="0"/>
              <a:t>Large research </a:t>
            </a:r>
            <a:r>
              <a:rPr lang="en-GB" sz="1800" dirty="0"/>
              <a:t>Infrastructures</a:t>
            </a:r>
            <a:r>
              <a:rPr lang="cs-CZ" sz="1800" dirty="0"/>
              <a:t> </a:t>
            </a:r>
            <a:r>
              <a:rPr lang="en-GB" sz="1800" dirty="0" smtClean="0"/>
              <a:t>– network</a:t>
            </a:r>
            <a:r>
              <a:rPr lang="cs-CZ" sz="1800" dirty="0" smtClean="0"/>
              <a:t>s </a:t>
            </a:r>
            <a:r>
              <a:rPr lang="en-GB" sz="1800" dirty="0" smtClean="0"/>
              <a:t>&amp;</a:t>
            </a:r>
            <a:r>
              <a:rPr lang="cs-CZ" sz="1800" dirty="0" smtClean="0"/>
              <a:t> </a:t>
            </a:r>
            <a:r>
              <a:rPr lang="en-GB" sz="1800" dirty="0" smtClean="0"/>
              <a:t>cluster</a:t>
            </a:r>
            <a:r>
              <a:rPr lang="cs-CZ" sz="1800" dirty="0" smtClean="0"/>
              <a:t>s</a:t>
            </a:r>
            <a:endParaRPr lang="en-GB" sz="1800" cap="none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298" y="1631390"/>
            <a:ext cx="8058773" cy="4805986"/>
          </a:xfrm>
        </p:spPr>
        <p:txBody>
          <a:bodyPr>
            <a:noAutofit/>
          </a:bodyPr>
          <a:lstStyle/>
          <a:p>
            <a:pPr marL="360000" indent="-360000">
              <a:spcBef>
                <a:spcPts val="600"/>
              </a:spcBef>
              <a:spcAft>
                <a:spcPts val="600"/>
              </a:spcAft>
            </a:pPr>
            <a:r>
              <a:rPr lang="cs-CZ" altLang="cs-CZ" sz="1600" kern="0" dirty="0" smtClean="0"/>
              <a:t>In 2017, </a:t>
            </a:r>
            <a:r>
              <a:rPr lang="en-GB" altLang="cs-CZ" sz="1600" kern="0" dirty="0"/>
              <a:t>the </a:t>
            </a:r>
            <a:r>
              <a:rPr lang="en-GB" altLang="cs-CZ" sz="1600" kern="0" dirty="0" smtClean="0"/>
              <a:t>international </a:t>
            </a:r>
            <a:r>
              <a:rPr lang="en-GB" altLang="cs-CZ" sz="1600" kern="0" dirty="0"/>
              <a:t>assessment of </a:t>
            </a:r>
            <a:r>
              <a:rPr lang="en-GB" altLang="cs-CZ" sz="1600" kern="0" dirty="0" smtClean="0"/>
              <a:t>large research infrastructures of the Czech Republic</a:t>
            </a:r>
            <a:r>
              <a:rPr lang="cs-CZ" altLang="cs-CZ" sz="1600" kern="0" dirty="0" smtClean="0"/>
              <a:t> </a:t>
            </a:r>
            <a:r>
              <a:rPr lang="en-GB" altLang="cs-CZ" sz="1600" kern="0" dirty="0" smtClean="0"/>
              <a:t>revealed</a:t>
            </a:r>
            <a:r>
              <a:rPr lang="cs-CZ" altLang="cs-CZ" sz="1600" kern="0" dirty="0"/>
              <a:t> </a:t>
            </a:r>
            <a:r>
              <a:rPr lang="en-GB" altLang="cs-CZ" sz="1600" b="1" kern="0" dirty="0" smtClean="0"/>
              <a:t>huge potential of clustering </a:t>
            </a:r>
            <a:r>
              <a:rPr lang="en-GB" altLang="cs-CZ" sz="1600" kern="0" dirty="0" smtClean="0"/>
              <a:t>of the facilities at the</a:t>
            </a:r>
            <a:r>
              <a:rPr lang="cs-CZ" altLang="cs-CZ" sz="1600" kern="0" dirty="0" smtClean="0"/>
              <a:t> Czech </a:t>
            </a:r>
            <a:r>
              <a:rPr lang="en-GB" altLang="cs-CZ" sz="1600" kern="0" dirty="0" smtClean="0"/>
              <a:t>national level in </a:t>
            </a:r>
            <a:r>
              <a:rPr lang="cs-CZ" altLang="cs-CZ" sz="1600" kern="0" dirty="0" smtClean="0"/>
              <a:t>a </a:t>
            </a:r>
            <a:r>
              <a:rPr lang="en-GB" altLang="cs-CZ" sz="1600" kern="0" dirty="0" smtClean="0"/>
              <a:t>number</a:t>
            </a:r>
            <a:r>
              <a:rPr lang="cs-CZ" altLang="cs-CZ" sz="1600" kern="0" dirty="0" smtClean="0"/>
              <a:t> </a:t>
            </a:r>
            <a:r>
              <a:rPr lang="en-GB" altLang="cs-CZ" sz="1600" kern="0" dirty="0"/>
              <a:t>of scientific </a:t>
            </a:r>
            <a:r>
              <a:rPr lang="en-GB" altLang="cs-CZ" sz="1600" kern="0" dirty="0" smtClean="0"/>
              <a:t>disciplines (specific recommendations were</a:t>
            </a:r>
            <a:r>
              <a:rPr lang="cs-CZ" altLang="cs-CZ" sz="1600" kern="0" dirty="0" smtClean="0"/>
              <a:t> </a:t>
            </a:r>
            <a:r>
              <a:rPr lang="en-GB" altLang="cs-CZ" sz="1600" kern="0" dirty="0" smtClean="0"/>
              <a:t>given by the assessment committee) </a:t>
            </a:r>
          </a:p>
          <a:p>
            <a:pPr marL="360000" indent="-360000">
              <a:spcBef>
                <a:spcPts val="600"/>
              </a:spcBef>
              <a:spcAft>
                <a:spcPts val="600"/>
              </a:spcAft>
            </a:pPr>
            <a:r>
              <a:rPr lang="en-GB" altLang="cs-CZ" sz="1600" b="1" kern="0" dirty="0" smtClean="0"/>
              <a:t>First achievements </a:t>
            </a:r>
            <a:r>
              <a:rPr lang="en-GB" altLang="cs-CZ" sz="1600" kern="0" dirty="0" smtClean="0"/>
              <a:t>have </a:t>
            </a:r>
            <a:r>
              <a:rPr lang="en-GB" altLang="cs-CZ" sz="1600" kern="0" dirty="0"/>
              <a:t>been already reached </a:t>
            </a:r>
            <a:r>
              <a:rPr lang="en-GB" altLang="cs-CZ" sz="1600" kern="0" dirty="0" smtClean="0"/>
              <a:t>in the areas of</a:t>
            </a:r>
            <a:r>
              <a:rPr lang="cs-CZ" altLang="cs-CZ" sz="1600" kern="0" dirty="0" smtClean="0"/>
              <a:t> </a:t>
            </a:r>
            <a:r>
              <a:rPr lang="en-GB" altLang="cs-CZ" sz="1600" kern="0" dirty="0" smtClean="0"/>
              <a:t>e-infrastructures</a:t>
            </a:r>
            <a:r>
              <a:rPr lang="cs-CZ" altLang="cs-CZ" sz="1600" kern="0" dirty="0" smtClean="0"/>
              <a:t> (e-INFRA CZ),</a:t>
            </a:r>
            <a:r>
              <a:rPr lang="en-GB" altLang="cs-CZ" sz="1600" kern="0" dirty="0" smtClean="0"/>
              <a:t> physical sciences and engineering</a:t>
            </a:r>
            <a:r>
              <a:rPr lang="cs-CZ" altLang="cs-CZ" sz="1600" kern="0" dirty="0" smtClean="0"/>
              <a:t> (CzechNanoLab), </a:t>
            </a:r>
            <a:r>
              <a:rPr lang="en-GB" altLang="cs-CZ" sz="1600" kern="0" dirty="0" smtClean="0"/>
              <a:t>as well as social sciences and humanities</a:t>
            </a:r>
            <a:r>
              <a:rPr lang="cs-CZ" altLang="cs-CZ" sz="1600" kern="0" dirty="0" smtClean="0"/>
              <a:t> (LINDAT/CLARIAH-CZ),</a:t>
            </a:r>
            <a:r>
              <a:rPr lang="en-GB" altLang="cs-CZ" sz="1600" kern="0" dirty="0" smtClean="0"/>
              <a:t> where facilities have merged into larger project</a:t>
            </a:r>
            <a:r>
              <a:rPr lang="cs-CZ" altLang="cs-CZ" sz="1600" kern="0" dirty="0" smtClean="0"/>
              <a:t> </a:t>
            </a:r>
            <a:r>
              <a:rPr lang="en-GB" altLang="cs-CZ" sz="1600" kern="0" dirty="0" smtClean="0"/>
              <a:t>consortium platforms</a:t>
            </a:r>
            <a:endParaRPr lang="cs-CZ" altLang="cs-CZ" sz="1600" kern="0" dirty="0" smtClean="0"/>
          </a:p>
          <a:p>
            <a:pPr marL="360000" indent="-360000">
              <a:spcBef>
                <a:spcPts val="600"/>
              </a:spcBef>
              <a:spcAft>
                <a:spcPts val="600"/>
              </a:spcAft>
            </a:pPr>
            <a:endParaRPr lang="cs-CZ" altLang="cs-CZ" sz="1600" kern="0" dirty="0"/>
          </a:p>
          <a:p>
            <a:pPr marL="360000" indent="-360000">
              <a:spcBef>
                <a:spcPts val="600"/>
              </a:spcBef>
              <a:spcAft>
                <a:spcPts val="600"/>
              </a:spcAft>
            </a:pPr>
            <a:endParaRPr lang="cs-CZ" altLang="cs-CZ" sz="1600" kern="0" dirty="0" smtClean="0"/>
          </a:p>
          <a:p>
            <a:pPr marL="360000" indent="-360000">
              <a:spcBef>
                <a:spcPts val="600"/>
              </a:spcBef>
              <a:spcAft>
                <a:spcPts val="600"/>
              </a:spcAft>
            </a:pPr>
            <a:endParaRPr lang="cs-CZ" altLang="cs-CZ" sz="1600" kern="0" dirty="0"/>
          </a:p>
          <a:p>
            <a:pPr marL="360000" indent="-360000">
              <a:spcBef>
                <a:spcPts val="600"/>
              </a:spcBef>
              <a:spcAft>
                <a:spcPts val="600"/>
              </a:spcAft>
            </a:pPr>
            <a:endParaRPr lang="cs-CZ" altLang="cs-CZ" sz="1600" kern="0" dirty="0" smtClean="0"/>
          </a:p>
          <a:p>
            <a:pPr marL="360000" indent="-360000">
              <a:spcBef>
                <a:spcPts val="600"/>
              </a:spcBef>
              <a:spcAft>
                <a:spcPts val="600"/>
              </a:spcAft>
            </a:pPr>
            <a:endParaRPr lang="cs-CZ" altLang="cs-CZ" sz="1600" kern="0" dirty="0"/>
          </a:p>
          <a:p>
            <a:pPr marL="360000" indent="-360000">
              <a:spcBef>
                <a:spcPts val="600"/>
              </a:spcBef>
              <a:spcAft>
                <a:spcPts val="600"/>
              </a:spcAft>
            </a:pPr>
            <a:endParaRPr lang="cs-CZ" altLang="cs-CZ" sz="1600" kern="0" dirty="0" smtClean="0"/>
          </a:p>
          <a:p>
            <a:pPr marL="342900" lvl="2" indent="0">
              <a:spcAft>
                <a:spcPts val="0"/>
              </a:spcAft>
              <a:buClr>
                <a:schemeClr val="accent1"/>
              </a:buClr>
              <a:buSzPct val="120000"/>
              <a:buNone/>
            </a:pPr>
            <a:endParaRPr lang="cs-CZ" altLang="cs-CZ" sz="1600" b="1" kern="0" dirty="0" smtClean="0"/>
          </a:p>
          <a:p>
            <a:pPr marL="342900" lvl="2" indent="0"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ct val="120000"/>
              <a:buNone/>
            </a:pPr>
            <a:r>
              <a:rPr lang="cs-CZ" altLang="cs-CZ" sz="1600" b="1" kern="0" dirty="0" smtClean="0"/>
              <a:t>LINDAT/CLARIAH-CZ</a:t>
            </a:r>
            <a:r>
              <a:rPr lang="cs-CZ" altLang="cs-CZ" sz="1600" b="1" kern="0" dirty="0"/>
              <a:t>		</a:t>
            </a:r>
            <a:r>
              <a:rPr lang="cs-CZ" altLang="cs-CZ" sz="1600" b="1" kern="0" dirty="0" smtClean="0"/>
              <a:t>    e-INFRA </a:t>
            </a:r>
            <a:r>
              <a:rPr lang="cs-CZ" altLang="cs-CZ" sz="1600" b="1" kern="0" dirty="0"/>
              <a:t>CZ			</a:t>
            </a:r>
            <a:r>
              <a:rPr lang="cs-CZ" altLang="cs-CZ" sz="1600" b="1" kern="0" dirty="0" smtClean="0"/>
              <a:t>   CzechNanoLab</a:t>
            </a:r>
            <a:endParaRPr lang="en-GB" altLang="cs-CZ" sz="1600" b="1" kern="0" dirty="0"/>
          </a:p>
          <a:p>
            <a:pPr marL="360000" indent="-360000">
              <a:spcBef>
                <a:spcPts val="600"/>
              </a:spcBef>
              <a:spcAft>
                <a:spcPts val="600"/>
              </a:spcAft>
            </a:pPr>
            <a:endParaRPr lang="cs-CZ" altLang="cs-CZ" sz="1600" kern="0" dirty="0" smtClean="0"/>
          </a:p>
          <a:p>
            <a:pPr>
              <a:spcBef>
                <a:spcPts val="1200"/>
              </a:spcBef>
              <a:spcAft>
                <a:spcPts val="1200"/>
              </a:spcAft>
            </a:pPr>
            <a:endParaRPr lang="en-GB" sz="1600" dirty="0"/>
          </a:p>
        </p:txBody>
      </p:sp>
      <p:sp>
        <p:nvSpPr>
          <p:cNvPr id="4" name="Ovál 3"/>
          <p:cNvSpPr/>
          <p:nvPr/>
        </p:nvSpPr>
        <p:spPr>
          <a:xfrm>
            <a:off x="518297" y="3557016"/>
            <a:ext cx="2304288" cy="2176272"/>
          </a:xfrm>
          <a:prstGeom prst="ellipse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Ovál 4"/>
          <p:cNvSpPr/>
          <p:nvPr/>
        </p:nvSpPr>
        <p:spPr>
          <a:xfrm>
            <a:off x="3415125" y="3550959"/>
            <a:ext cx="2304288" cy="2176272"/>
          </a:xfrm>
          <a:prstGeom prst="ellipse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ál 5"/>
          <p:cNvSpPr/>
          <p:nvPr/>
        </p:nvSpPr>
        <p:spPr>
          <a:xfrm>
            <a:off x="6272783" y="3550959"/>
            <a:ext cx="2304288" cy="2176272"/>
          </a:xfrm>
          <a:prstGeom prst="ellipse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6074" y="4037017"/>
            <a:ext cx="1877706" cy="688775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3927" y="4645152"/>
            <a:ext cx="762000" cy="762000"/>
          </a:xfrm>
          <a:prstGeom prst="rect">
            <a:avLst/>
          </a:prstGeom>
        </p:spPr>
      </p:pic>
      <p:pic>
        <p:nvPicPr>
          <p:cNvPr id="9" name="Obrázek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362" y="3852586"/>
            <a:ext cx="1353312" cy="786509"/>
          </a:xfrm>
          <a:prstGeom prst="rect">
            <a:avLst/>
          </a:prstGeom>
        </p:spPr>
      </p:pic>
      <p:pic>
        <p:nvPicPr>
          <p:cNvPr id="10" name="Obrázek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5731" y="3557016"/>
            <a:ext cx="1840996" cy="1006567"/>
          </a:xfrm>
          <a:prstGeom prst="rect">
            <a:avLst/>
          </a:prstGeom>
        </p:spPr>
      </p:pic>
      <p:pic>
        <p:nvPicPr>
          <p:cNvPr id="12" name="Obrázek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8413" y="4298379"/>
            <a:ext cx="2532106" cy="681432"/>
          </a:xfrm>
          <a:prstGeom prst="rect">
            <a:avLst/>
          </a:prstGeom>
        </p:spPr>
      </p:pic>
      <p:pic>
        <p:nvPicPr>
          <p:cNvPr id="13" name="Obrázek 1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115" y="4639095"/>
            <a:ext cx="1795863" cy="636173"/>
          </a:xfrm>
          <a:prstGeom prst="rect">
            <a:avLst/>
          </a:prstGeom>
        </p:spPr>
      </p:pic>
      <p:pic>
        <p:nvPicPr>
          <p:cNvPr id="14" name="Obrázek 1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4943" y="4923878"/>
            <a:ext cx="979047" cy="575707"/>
          </a:xfrm>
          <a:prstGeom prst="rect">
            <a:avLst/>
          </a:prstGeom>
        </p:spPr>
      </p:pic>
      <p:sp>
        <p:nvSpPr>
          <p:cNvPr id="11" name="Zástupný symbol pro číslo snímku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A87A7-C635-4F7D-8AFA-5A874562A2ED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29453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18298" y="1170277"/>
            <a:ext cx="7738734" cy="420630"/>
          </a:xfrm>
        </p:spPr>
        <p:txBody>
          <a:bodyPr>
            <a:noAutofit/>
          </a:bodyPr>
          <a:lstStyle/>
          <a:p>
            <a:r>
              <a:rPr lang="cs-CZ" sz="1800" dirty="0"/>
              <a:t>6</a:t>
            </a:r>
            <a:r>
              <a:rPr lang="cs-CZ" sz="1800" dirty="0" smtClean="0"/>
              <a:t>. </a:t>
            </a:r>
            <a:r>
              <a:rPr lang="en-GB" sz="1800" dirty="0" smtClean="0"/>
              <a:t>Large research </a:t>
            </a:r>
            <a:r>
              <a:rPr lang="en-GB" sz="1800" dirty="0"/>
              <a:t>Infrastructures</a:t>
            </a:r>
            <a:r>
              <a:rPr lang="cs-CZ" sz="1800" dirty="0"/>
              <a:t> </a:t>
            </a:r>
            <a:r>
              <a:rPr lang="en-GB" sz="1800" dirty="0" smtClean="0"/>
              <a:t>– funding framework</a:t>
            </a:r>
            <a:endParaRPr lang="en-GB" sz="1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299" y="1690012"/>
            <a:ext cx="7985621" cy="4674211"/>
          </a:xfrm>
        </p:spPr>
        <p:txBody>
          <a:bodyPr>
            <a:noAutofit/>
          </a:bodyPr>
          <a:lstStyle/>
          <a:p>
            <a:pPr marL="360000" indent="-360000">
              <a:spcBef>
                <a:spcPts val="600"/>
              </a:spcBef>
              <a:spcAft>
                <a:spcPts val="600"/>
              </a:spcAft>
            </a:pPr>
            <a:r>
              <a:rPr lang="en-GB" altLang="cs-CZ" sz="1600" kern="0" dirty="0" smtClean="0"/>
              <a:t>Given the knowledge and technology demands and duration of individual life-cycle phases (i.e. concept, design, preparatory phase, implementation phase, operation phase, upgrade</a:t>
            </a:r>
            <a:r>
              <a:rPr lang="en-GB" altLang="cs-CZ" sz="1600" kern="0" dirty="0"/>
              <a:t>, and </a:t>
            </a:r>
            <a:r>
              <a:rPr lang="en-GB" altLang="cs-CZ" sz="1600" kern="0" dirty="0" smtClean="0"/>
              <a:t>decommissioning), </a:t>
            </a:r>
            <a:r>
              <a:rPr lang="en-GB" altLang="cs-CZ" sz="1600" b="1" kern="0" dirty="0" smtClean="0"/>
              <a:t>a large research infrastructure needs to be viewed and handled as a long-term strategy investment</a:t>
            </a:r>
            <a:r>
              <a:rPr lang="en-GB" altLang="cs-CZ" sz="1600" kern="0" dirty="0" smtClean="0"/>
              <a:t> of the state, which results cannot be delivered overnight</a:t>
            </a:r>
            <a:endParaRPr lang="cs-CZ" altLang="cs-CZ" sz="1600" kern="0" dirty="0" smtClean="0"/>
          </a:p>
          <a:p>
            <a:pPr marL="360000" indent="-360000">
              <a:spcBef>
                <a:spcPts val="600"/>
              </a:spcBef>
              <a:spcAft>
                <a:spcPts val="600"/>
              </a:spcAft>
            </a:pPr>
            <a:r>
              <a:rPr lang="en-GB" altLang="cs-CZ" sz="1600" kern="0" dirty="0" smtClean="0"/>
              <a:t>In general, strategy </a:t>
            </a:r>
            <a:r>
              <a:rPr lang="en-GB" altLang="cs-CZ" sz="1600" kern="0" dirty="0" smtClean="0"/>
              <a:t>planning decisions taken by large research infrastructures</a:t>
            </a:r>
            <a:r>
              <a:rPr lang="cs-CZ" altLang="cs-CZ" sz="1600" kern="0" dirty="0" smtClean="0"/>
              <a:t> </a:t>
            </a:r>
            <a:r>
              <a:rPr lang="en-GB" altLang="cs-CZ" sz="1600" kern="0" dirty="0" smtClean="0"/>
              <a:t>necessarily </a:t>
            </a:r>
            <a:r>
              <a:rPr lang="en-GB" altLang="cs-CZ" sz="1600" kern="0" dirty="0" smtClean="0"/>
              <a:t>go </a:t>
            </a:r>
            <a:r>
              <a:rPr lang="en-GB" altLang="cs-CZ" sz="1600" kern="0" dirty="0" smtClean="0"/>
              <a:t>beyond horizon of one decade, and call for </a:t>
            </a:r>
            <a:r>
              <a:rPr lang="en-GB" altLang="cs-CZ" sz="1600" b="1" kern="0" dirty="0" smtClean="0"/>
              <a:t>long-term financial sustainability, stability and predictability</a:t>
            </a:r>
            <a:r>
              <a:rPr lang="en-GB" altLang="cs-CZ" sz="1600" kern="0" dirty="0" smtClean="0"/>
              <a:t> in terms of public funding available</a:t>
            </a:r>
            <a:endParaRPr lang="cs-CZ" altLang="cs-CZ" sz="1600" kern="0" dirty="0" smtClean="0"/>
          </a:p>
          <a:p>
            <a:pPr marL="702900" lvl="2" indent="-360000" defTabSz="9144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  <a:defRPr/>
            </a:pPr>
            <a:r>
              <a:rPr lang="en-GB" altLang="cs-CZ" sz="1600" dirty="0" smtClean="0"/>
              <a:t>The Ministry of Education, Youth and Sports                                                                                   aims to achieve </a:t>
            </a:r>
            <a:r>
              <a:rPr lang="en-GB" altLang="cs-CZ" sz="1600" b="1" dirty="0" smtClean="0"/>
              <a:t>7-year funding cycle </a:t>
            </a:r>
            <a:r>
              <a:rPr lang="en-GB" altLang="cs-CZ" sz="1600" dirty="0" smtClean="0"/>
              <a:t>for the                                                                                   large research infrastructures in </a:t>
            </a:r>
            <a:r>
              <a:rPr lang="en-GB" altLang="cs-CZ" sz="1600" b="1" dirty="0" smtClean="0"/>
              <a:t>2023-2029</a:t>
            </a:r>
          </a:p>
          <a:p>
            <a:pPr marL="702900" lvl="2" indent="-360000" defTabSz="9144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  <a:defRPr/>
            </a:pPr>
            <a:r>
              <a:rPr lang="en-GB" altLang="cs-CZ" sz="1600" kern="0" dirty="0" smtClean="0"/>
              <a:t>Periodic international assessments of the large                                                                        research infrastructures shall not lead to binary                                                                   decision-making process „funded x not funded“</a:t>
            </a:r>
          </a:p>
          <a:p>
            <a:pPr marL="702900" lvl="2" indent="-360000" defTabSz="9144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  <a:defRPr/>
            </a:pPr>
            <a:r>
              <a:rPr lang="en-GB" altLang="cs-CZ" sz="1600" kern="0" dirty="0" smtClean="0"/>
              <a:t>Only if a </a:t>
            </a:r>
            <a:r>
              <a:rPr lang="en-GB" altLang="cs-CZ" sz="1600" dirty="0" smtClean="0"/>
              <a:t>large research infrastructure performs                                                                        poorly over longer period of time, funding shall                                                                               be stopped; otherwise → </a:t>
            </a:r>
            <a:r>
              <a:rPr lang="en-GB" altLang="cs-CZ" sz="1600" b="1" dirty="0" smtClean="0"/>
              <a:t>tool for improvement</a:t>
            </a:r>
            <a:endParaRPr lang="en-GB" altLang="cs-CZ" sz="1600" b="1" kern="0" dirty="0" smtClean="0"/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7920" y="3767329"/>
            <a:ext cx="2949112" cy="2211834"/>
          </a:xfrm>
          <a:prstGeom prst="rect">
            <a:avLst/>
          </a:prstGeom>
        </p:spPr>
      </p:pic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A87A7-C635-4F7D-8AFA-5A874562A2ED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22093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Office">
  <a:themeElements>
    <a:clrScheme name="Vlastní 1">
      <a:dk1>
        <a:srgbClr val="414042"/>
      </a:dk1>
      <a:lt1>
        <a:srgbClr val="EFEFF0"/>
      </a:lt1>
      <a:dk2>
        <a:srgbClr val="44546A"/>
      </a:dk2>
      <a:lt2>
        <a:srgbClr val="E7E6E6"/>
      </a:lt2>
      <a:accent1>
        <a:srgbClr val="006666"/>
      </a:accent1>
      <a:accent2>
        <a:srgbClr val="CFDBDD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nadpis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ngl" id="{C62AF5A7-DCFA-4F52-B0EE-C09B281C32D5}" vid="{1E791ADB-C67A-407B-BA1E-794258FDA337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Prezentace_šablona</Template>
  <TotalTime>1564</TotalTime>
  <Words>1593</Words>
  <Application>Microsoft Office PowerPoint</Application>
  <PresentationFormat>Předvádění na obrazovce (4:3)</PresentationFormat>
  <Paragraphs>138</Paragraphs>
  <Slides>13</Slides>
  <Notes>2</Notes>
  <HiddenSlides>0</HiddenSlides>
  <MMClips>0</MMClips>
  <ScaleCrop>false</ScaleCrop>
  <HeadingPairs>
    <vt:vector size="6" baseType="variant">
      <vt:variant>
        <vt:lpstr>Použitá písma</vt:lpstr>
      </vt:variant>
      <vt:variant>
        <vt:i4>6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13</vt:i4>
      </vt:variant>
    </vt:vector>
  </HeadingPairs>
  <TitlesOfParts>
    <vt:vector size="20" baseType="lpstr">
      <vt:lpstr>Arial Unicode MS</vt:lpstr>
      <vt:lpstr>Arial</vt:lpstr>
      <vt:lpstr>Calibri</vt:lpstr>
      <vt:lpstr>Calibri Light</vt:lpstr>
      <vt:lpstr>Times New Roman</vt:lpstr>
      <vt:lpstr>Wingdings</vt:lpstr>
      <vt:lpstr>Motiv Office</vt:lpstr>
      <vt:lpstr>Large research infrastructures    of the Czech republic – policy outlook for 2030</vt:lpstr>
      <vt:lpstr>contents</vt:lpstr>
      <vt:lpstr>1. Large research infrastructures – agenda development</vt:lpstr>
      <vt:lpstr>2. Large research Infrastructures – legislative setting</vt:lpstr>
      <vt:lpstr>3. Large research Infrastructures – landscape &amp; gap analysis</vt:lpstr>
      <vt:lpstr>Prezentace aplikace PowerPoint</vt:lpstr>
      <vt:lpstr>4. Large Research Infrastructures – international assessment </vt:lpstr>
      <vt:lpstr>5. Large research Infrastructures – networks &amp; clusters</vt:lpstr>
      <vt:lpstr>6. Large research Infrastructures – funding framework</vt:lpstr>
      <vt:lpstr>7. Large research Infrastructures – monitoring and KPIs</vt:lpstr>
      <vt:lpstr>KPIs for assessment of “ESFRI landmarks“ preliminary draft</vt:lpstr>
      <vt:lpstr>Prezentace aplikace PowerPoint</vt:lpstr>
      <vt:lpstr>Thank you for your attention!</vt:lpstr>
    </vt:vector>
  </TitlesOfParts>
  <Company>MSMT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Roadmap of Large research infrastructures of the czech republic for the years 2016-2022 2019 update</dc:title>
  <dc:creator>Levák Lukáš</dc:creator>
  <cp:lastModifiedBy>Levák Lukáš</cp:lastModifiedBy>
  <cp:revision>187</cp:revision>
  <dcterms:created xsi:type="dcterms:W3CDTF">2019-10-10T10:19:20Z</dcterms:created>
  <dcterms:modified xsi:type="dcterms:W3CDTF">2019-11-04T07:15:55Z</dcterms:modified>
  <cp:contentStatus>Konečný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arkAsFinal">
    <vt:bool>true</vt:bool>
  </property>
</Properties>
</file>